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9" r:id="rId3"/>
    <p:sldId id="262" r:id="rId4"/>
    <p:sldId id="266" r:id="rId5"/>
    <p:sldId id="264" r:id="rId6"/>
    <p:sldId id="263" r:id="rId7"/>
    <p:sldId id="272" r:id="rId8"/>
    <p:sldId id="273" r:id="rId9"/>
    <p:sldId id="274" r:id="rId10"/>
    <p:sldId id="265" r:id="rId11"/>
    <p:sldId id="257" r:id="rId12"/>
    <p:sldId id="258" r:id="rId13"/>
    <p:sldId id="271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9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4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01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5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2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0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4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6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6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6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1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9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474134"/>
            <a:ext cx="10668000" cy="29934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Стрессоустойчивость: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факторы и методы саморегуляции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 медицинских работников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3644370"/>
            <a:ext cx="10210800" cy="2832629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Крылова </a:t>
            </a:r>
            <a:r>
              <a:rPr lang="ru-RU" b="1" dirty="0"/>
              <a:t>Наталья </a:t>
            </a:r>
            <a:r>
              <a:rPr lang="ru-RU" b="1" dirty="0" smtClean="0"/>
              <a:t>Викторовна </a:t>
            </a:r>
          </a:p>
          <a:p>
            <a:pPr lvl="0">
              <a:spcBef>
                <a:spcPts val="0"/>
              </a:spcBef>
            </a:pPr>
            <a:r>
              <a:rPr lang="ru-RU" sz="1800" dirty="0" smtClean="0"/>
              <a:t>заведующий </a:t>
            </a:r>
            <a:r>
              <a:rPr lang="ru-RU" sz="1800" dirty="0"/>
              <a:t>отделения профилактики наркологических заболеваний Областного </a:t>
            </a:r>
            <a:r>
              <a:rPr lang="ru-RU" sz="1800" dirty="0" smtClean="0"/>
              <a:t>наркодиспансера</a:t>
            </a:r>
          </a:p>
          <a:p>
            <a:pPr lvl="0">
              <a:spcBef>
                <a:spcPts val="0"/>
              </a:spcBef>
            </a:pPr>
            <a:r>
              <a:rPr lang="ru-RU" sz="1800" dirty="0" smtClean="0"/>
              <a:t>медицинский психолог </a:t>
            </a:r>
          </a:p>
          <a:p>
            <a:pPr lvl="0">
              <a:spcBef>
                <a:spcPts val="0"/>
              </a:spcBef>
            </a:pPr>
            <a:r>
              <a:rPr lang="ru-RU" sz="1800" dirty="0" smtClean="0"/>
              <a:t>кандидат </a:t>
            </a:r>
            <a:r>
              <a:rPr lang="ru-RU" sz="1800" dirty="0"/>
              <a:t>психологических </a:t>
            </a:r>
            <a:r>
              <a:rPr lang="ru-RU" sz="1800" dirty="0" smtClean="0"/>
              <a:t>наук</a:t>
            </a:r>
          </a:p>
          <a:p>
            <a:pPr lvl="0">
              <a:spcBef>
                <a:spcPts val="0"/>
              </a:spcBef>
            </a:pPr>
            <a:r>
              <a:rPr lang="ru-RU" sz="1800" dirty="0" smtClean="0"/>
              <a:t>главный </a:t>
            </a:r>
            <a:r>
              <a:rPr lang="ru-RU" sz="1800" dirty="0"/>
              <a:t>внештатный специалист по медицинской психологии Минздрава </a:t>
            </a:r>
            <a:r>
              <a:rPr lang="ru-RU" sz="1800" dirty="0" smtClean="0"/>
              <a:t>КО</a:t>
            </a:r>
          </a:p>
          <a:p>
            <a:pPr lvl="0"/>
            <a:endParaRPr lang="ru-RU" b="1" dirty="0" smtClean="0"/>
          </a:p>
          <a:p>
            <a:pPr lvl="0"/>
            <a:r>
              <a:rPr lang="ru-RU" b="1" dirty="0" err="1" smtClean="0"/>
              <a:t>Сабельникова</a:t>
            </a:r>
            <a:r>
              <a:rPr lang="ru-RU" b="1" dirty="0" smtClean="0"/>
              <a:t> </a:t>
            </a:r>
            <a:r>
              <a:rPr lang="ru-RU" b="1" dirty="0"/>
              <a:t>Анжела </a:t>
            </a:r>
            <a:r>
              <a:rPr lang="ru-RU" b="1" dirty="0" smtClean="0"/>
              <a:t>Алексеевна</a:t>
            </a:r>
          </a:p>
          <a:p>
            <a:pPr lvl="0"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sz="1800" dirty="0"/>
              <a:t>медицинский психолог </a:t>
            </a:r>
            <a:endParaRPr lang="ru-RU" sz="1800" dirty="0" smtClean="0"/>
          </a:p>
          <a:p>
            <a:pPr lvl="0">
              <a:spcBef>
                <a:spcPts val="0"/>
              </a:spcBef>
            </a:pPr>
            <a:r>
              <a:rPr lang="ru-RU" sz="1800" dirty="0" smtClean="0"/>
              <a:t>отделения </a:t>
            </a:r>
            <a:r>
              <a:rPr lang="ru-RU" sz="1800" dirty="0"/>
              <a:t>профилактики наркологических заболеваний Областного наркодиспансера</a:t>
            </a:r>
          </a:p>
        </p:txBody>
      </p:sp>
    </p:spTree>
    <p:extLst>
      <p:ext uri="{BB962C8B-B14F-4D97-AF65-F5344CB8AC3E}">
        <p14:creationId xmlns:p14="http://schemas.microsoft.com/office/powerpoint/2010/main" val="13160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ru-RU" dirty="0" smtClean="0"/>
              <a:t>Модель профессионального стресса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/>
              <a:t>J</a:t>
            </a:r>
            <a:r>
              <a:rPr lang="ru-RU" dirty="0"/>
              <a:t>. </a:t>
            </a:r>
            <a:r>
              <a:rPr lang="en-US" dirty="0"/>
              <a:t>E</a:t>
            </a:r>
            <a:r>
              <a:rPr lang="ru-RU" dirty="0"/>
              <a:t>. </a:t>
            </a:r>
            <a:r>
              <a:rPr lang="en-US" dirty="0"/>
              <a:t>Me</a:t>
            </a:r>
            <a:r>
              <a:rPr lang="ru-RU" dirty="0"/>
              <a:t>. </a:t>
            </a:r>
            <a:r>
              <a:rPr lang="en-US" dirty="0" err="1"/>
              <a:t>Drath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29" name="Объект 28"/>
          <p:cNvGraphicFramePr>
            <a:graphicFrameLocks noGrp="1"/>
          </p:cNvGraphicFramePr>
          <p:nvPr>
            <p:ph idx="1"/>
            <p:extLst/>
          </p:nvPr>
        </p:nvGraphicFramePr>
        <p:xfrm>
          <a:off x="1484309" y="3597608"/>
          <a:ext cx="1728475" cy="867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475"/>
              </a:tblGrid>
              <a:tr h="768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процесс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когнитивной оценки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Объект 2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99050756"/>
              </p:ext>
            </p:extLst>
          </p:nvPr>
        </p:nvGraphicFramePr>
        <p:xfrm>
          <a:off x="5629427" y="5075347"/>
          <a:ext cx="1728475" cy="573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475"/>
              </a:tblGrid>
              <a:tr h="492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процесс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реакции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Объект 2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89980582"/>
              </p:ext>
            </p:extLst>
          </p:nvPr>
        </p:nvGraphicFramePr>
        <p:xfrm>
          <a:off x="9598975" y="3597608"/>
          <a:ext cx="1728475" cy="574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475"/>
              </a:tblGrid>
              <a:tr h="574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процесс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выполнения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Объект 2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0398727"/>
              </p:ext>
            </p:extLst>
          </p:nvPr>
        </p:nvGraphicFramePr>
        <p:xfrm>
          <a:off x="5611710" y="1810109"/>
          <a:ext cx="1728475" cy="433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475"/>
              </a:tblGrid>
              <a:tr h="433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последствия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12135" y="1752599"/>
            <a:ext cx="2653048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1. СИТУАЦИИ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12135" y="5075348"/>
            <a:ext cx="2653048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2. ВОСПРИНИМАЕМАЯ СИТУАЦИЯ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90963" y="5075347"/>
            <a:ext cx="2653048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3. ВЫБОР РЕАКЦИИ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86712" y="1752599"/>
            <a:ext cx="2653048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4. ПОВЕДЕНИЕ</a:t>
            </a:r>
            <a:endParaRPr lang="ru-RU" b="1" dirty="0"/>
          </a:p>
        </p:txBody>
      </p: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>
            <a:off x="3438659" y="2976092"/>
            <a:ext cx="0" cy="20992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  <a:endCxn id="7" idx="1"/>
          </p:cNvCxnSpPr>
          <p:nvPr/>
        </p:nvCxnSpPr>
        <p:spPr>
          <a:xfrm flipV="1">
            <a:off x="4765183" y="5687094"/>
            <a:ext cx="342578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0"/>
            <a:endCxn id="8" idx="2"/>
          </p:cNvCxnSpPr>
          <p:nvPr/>
        </p:nvCxnSpPr>
        <p:spPr>
          <a:xfrm flipH="1" flipV="1">
            <a:off x="9513236" y="2976092"/>
            <a:ext cx="4251" cy="2099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765183" y="2364345"/>
            <a:ext cx="34257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3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4312" y="273676"/>
            <a:ext cx="10018713" cy="949817"/>
          </a:xfrm>
        </p:spPr>
        <p:txBody>
          <a:bodyPr>
            <a:normAutofit/>
          </a:bodyPr>
          <a:lstStyle/>
          <a:p>
            <a:r>
              <a:rPr lang="ru-RU" dirty="0"/>
              <a:t>Как работает жизнестойкость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84312" y="1326525"/>
            <a:ext cx="4895055" cy="50742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Согласно </a:t>
            </a:r>
            <a:r>
              <a:rPr lang="ru-RU" sz="2400" dirty="0"/>
              <a:t>психологии стресса, все психологические факторы влияют на стресс одним из двух способов</a:t>
            </a:r>
            <a:r>
              <a:rPr lang="ru-RU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могут влиять на оценку ситуации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«Несет ли она угрозу для меня?»,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«Могу ли я с ней спра­виться?»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могут влиять на реакцию человека, его поведе­ние, преодоление </a:t>
            </a:r>
            <a:r>
              <a:rPr lang="ru-RU" sz="2400" dirty="0" smtClean="0"/>
              <a:t>трудностей</a:t>
            </a:r>
            <a:endParaRPr lang="ru-RU" sz="2400" dirty="0"/>
          </a:p>
        </p:txBody>
      </p:sp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67" y="2150073"/>
            <a:ext cx="5543740" cy="3427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4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867" y="350949"/>
            <a:ext cx="11872165" cy="118163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основных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механизмов влияния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жизнестойкости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заболеваний 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деятель­ности (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С.Мадди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1998):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794993"/>
            <a:ext cx="6107806" cy="486821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жизненных изменений как менее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стрессовых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мотивации к трансформационному </a:t>
            </a:r>
            <a:r>
              <a:rPr lang="ru-RU" sz="20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совладанию</a:t>
            </a:r>
            <a:endParaRPr lang="ru-RU" sz="20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усиление иммунной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реакции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усиление ответственности по отношению к практи­кам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поиск активной социальной поддержки, способству­ющей трансформационному </a:t>
            </a:r>
            <a:r>
              <a:rPr lang="ru-RU" sz="20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совладанию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06" y="1794992"/>
            <a:ext cx="5823626" cy="469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668" y="144887"/>
            <a:ext cx="11164356" cy="175259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Эффективные техники </a:t>
            </a:r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скорой самопомощи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97487"/>
            <a:ext cx="10018713" cy="4760890"/>
          </a:xfrm>
        </p:spPr>
        <p:txBody>
          <a:bodyPr/>
          <a:lstStyle/>
          <a:p>
            <a:r>
              <a:rPr lang="ru-RU" b="1" dirty="0" smtClean="0"/>
              <a:t>психофизиологические </a:t>
            </a:r>
            <a:r>
              <a:rPr lang="ru-RU" b="1" dirty="0"/>
              <a:t>техники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саморегуляция с помощью дыхания и метод прогрессивной мышечной релаксации </a:t>
            </a:r>
            <a:r>
              <a:rPr lang="ru-RU" dirty="0" err="1" smtClean="0"/>
              <a:t>Э.Джекобсона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b="1" dirty="0" smtClean="0"/>
              <a:t>когнитивные </a:t>
            </a:r>
            <a:r>
              <a:rPr lang="ru-RU" b="1" dirty="0"/>
              <a:t>техники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определение убеждений и работа с когнитивными ошибками).</a:t>
            </a:r>
          </a:p>
        </p:txBody>
      </p:sp>
    </p:spTree>
    <p:extLst>
      <p:ext uri="{BB962C8B-B14F-4D97-AF65-F5344CB8AC3E}">
        <p14:creationId xmlns:p14="http://schemas.microsoft.com/office/powerpoint/2010/main" val="41914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/>
              <a:t>Стресс –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это </a:t>
            </a:r>
            <a:r>
              <a:rPr lang="ru-RU" sz="4000" dirty="0"/>
              <a:t>неспецифическая системная приспособительная реакция организма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 </a:t>
            </a:r>
            <a:r>
              <a:rPr lang="ru-RU" sz="4000" dirty="0" smtClean="0"/>
              <a:t>новизну</a:t>
            </a:r>
            <a:endParaRPr lang="ru-RU" sz="4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(Жуков Д.Ю., 2014)</a:t>
            </a:r>
          </a:p>
          <a:p>
            <a:endParaRPr lang="ru-RU" dirty="0"/>
          </a:p>
        </p:txBody>
      </p:sp>
      <p:pic>
        <p:nvPicPr>
          <p:cNvPr id="4" name="Рисунок 5" descr="395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2529" y="2124472"/>
            <a:ext cx="2199729" cy="378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95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7121" y="204788"/>
            <a:ext cx="2780072" cy="191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91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06062"/>
            <a:ext cx="10018713" cy="1442433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Факторы</a:t>
            </a:r>
            <a:r>
              <a:rPr lang="ru-RU" sz="3200" i="1" dirty="0"/>
              <a:t>,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определяющие </a:t>
            </a:r>
            <a:r>
              <a:rPr lang="ru-RU" sz="3200" i="1" dirty="0"/>
              <a:t>мотивацию поведения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во </a:t>
            </a:r>
            <a:r>
              <a:rPr lang="ru-RU" sz="3200" i="1" dirty="0"/>
              <a:t>время стресса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505795"/>
              </p:ext>
            </p:extLst>
          </p:nvPr>
        </p:nvGraphicFramePr>
        <p:xfrm>
          <a:off x="753533" y="1752600"/>
          <a:ext cx="1074949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4746"/>
                <a:gridCol w="537474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Гуморальные факторы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(биологически активные вещества, образующиеся в различных тканях и органах, действие которых на организм опосредовано через его жидкие среды)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Психологические</a:t>
                      </a:r>
                      <a:r>
                        <a:rPr lang="ru-RU" sz="2400" i="1" baseline="0" dirty="0" smtClean="0"/>
                        <a:t> факторы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baseline="0" dirty="0" smtClean="0"/>
                        <a:t>(</a:t>
                      </a:r>
                      <a:r>
                        <a:rPr lang="ru-RU" sz="2400" i="1" dirty="0" smtClean="0"/>
                        <a:t>не зависящие от гормонов)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ru-RU" sz="2400" dirty="0" smtClean="0"/>
                        <a:t>Тревожность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2400" i="1" dirty="0" smtClean="0"/>
                    </a:p>
                    <a:p>
                      <a:endParaRPr lang="ru-RU" sz="2400" i="1" dirty="0" smtClean="0"/>
                    </a:p>
                    <a:p>
                      <a:r>
                        <a:rPr lang="ru-RU" sz="2400" i="0" dirty="0" smtClean="0"/>
                        <a:t>Выработка новой программы действий</a:t>
                      </a:r>
                      <a:endParaRPr lang="ru-RU" sz="24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/>
                        <a:t>Сбор информации о среде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Извлечение информации о схожей ситуации из памяти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dirty="0" smtClean="0"/>
                        <a:t>Эмоции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8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/>
          <p:nvPr/>
        </p:nvCxnSpPr>
        <p:spPr>
          <a:xfrm flipH="1" flipV="1">
            <a:off x="6220496" y="1017431"/>
            <a:ext cx="25758" cy="11719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387144" y="3322749"/>
            <a:ext cx="1403797" cy="128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598535" y="3322749"/>
            <a:ext cx="146819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246254" y="4327301"/>
            <a:ext cx="0" cy="1262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042079" y="341290"/>
            <a:ext cx="2382592" cy="425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ПСИХОЗ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15943" y="5705340"/>
            <a:ext cx="2382592" cy="425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НЕВРОЗ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287887" y="3116686"/>
            <a:ext cx="1841680" cy="425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СОМАТИКА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9234151" y="3090929"/>
            <a:ext cx="2640169" cy="4250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ЗАВИСИМОСТЬ ОТ ПАВ</a:t>
            </a:r>
            <a:endParaRPr lang="ru-RU" dirty="0"/>
          </a:p>
        </p:txBody>
      </p:sp>
      <p:pic>
        <p:nvPicPr>
          <p:cNvPr id="2051" name="Picture 3" descr="st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571" y="1872299"/>
            <a:ext cx="30765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733" y="365125"/>
            <a:ext cx="11590867" cy="13255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Хронический </a:t>
            </a:r>
            <a:r>
              <a:rPr lang="ru-RU" dirty="0" smtClean="0">
                <a:solidFill>
                  <a:srgbClr val="002060"/>
                </a:solidFill>
              </a:rPr>
              <a:t>стресс медицинских работников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Хронический стресс возникает, если есть хоть </a:t>
            </a:r>
            <a:r>
              <a:rPr lang="ru-RU" b="1" dirty="0" smtClean="0"/>
              <a:t>одно</a:t>
            </a:r>
            <a:r>
              <a:rPr lang="ru-RU" dirty="0" smtClean="0"/>
              <a:t> условие:</a:t>
            </a:r>
          </a:p>
          <a:p>
            <a:r>
              <a:rPr lang="ru-RU" dirty="0" smtClean="0"/>
              <a:t>Невозможность приспособиться к воздействию</a:t>
            </a:r>
          </a:p>
          <a:p>
            <a:r>
              <a:rPr lang="ru-RU" dirty="0" smtClean="0"/>
              <a:t>Невозможность избежать воздействия или избавиться от него</a:t>
            </a:r>
          </a:p>
          <a:p>
            <a:r>
              <a:rPr lang="ru-RU" dirty="0" smtClean="0"/>
              <a:t>Невозможность предсказать начало или конец воздействия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1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6468" y="0"/>
            <a:ext cx="8754395" cy="1752599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Факторы, запускающие хронический стресс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932" y="1854559"/>
            <a:ext cx="10778067" cy="3936642"/>
          </a:xfrm>
        </p:spPr>
        <p:txBody>
          <a:bodyPr/>
          <a:lstStyle/>
          <a:p>
            <a:r>
              <a:rPr lang="ru-RU" i="1" dirty="0"/>
              <a:t>В</a:t>
            </a:r>
            <a:r>
              <a:rPr lang="ru-RU" i="1" dirty="0" smtClean="0"/>
              <a:t>еличина </a:t>
            </a:r>
            <a:r>
              <a:rPr lang="ru-RU" i="1" dirty="0"/>
              <a:t>стресса</a:t>
            </a:r>
            <a:r>
              <a:rPr lang="ru-RU" dirty="0"/>
              <a:t>, обусловленная личностной </a:t>
            </a:r>
            <a:r>
              <a:rPr lang="ru-RU" dirty="0" smtClean="0"/>
              <a:t>незрелостью</a:t>
            </a:r>
          </a:p>
          <a:p>
            <a:r>
              <a:rPr lang="ru-RU" dirty="0" smtClean="0"/>
              <a:t>Тревожность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индивидуального опыта реагирования на данную стрессовую </a:t>
            </a:r>
            <a:r>
              <a:rPr lang="ru-RU" dirty="0" smtClean="0"/>
              <a:t>ситуацию</a:t>
            </a:r>
          </a:p>
          <a:p>
            <a:r>
              <a:rPr lang="ru-RU" dirty="0" smtClean="0"/>
              <a:t>Степенью </a:t>
            </a:r>
            <a:r>
              <a:rPr lang="ru-RU" dirty="0"/>
              <a:t>новизны ситуации и большой силой </a:t>
            </a:r>
            <a:r>
              <a:rPr lang="ru-RU" dirty="0" smtClean="0"/>
              <a:t>стрессора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9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64294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</a:rPr>
              <a:t>Риски в работе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62467" y="692696"/>
            <a:ext cx="11565466" cy="5832648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 данным английских исследователей, у медицинских работников нетрудоспособность почти в половине случаев связана со стрессом. </a:t>
            </a:r>
          </a:p>
          <a:p>
            <a:pPr eaLnBrk="1" hangingPunct="1"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Число самоубийц среди врачей составляет от 28 до 40 на 100 тысяч. </a:t>
            </a:r>
          </a:p>
          <a:p>
            <a:pPr eaLnBrk="1" hangingPunct="1"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Среди женщин число самоубийств в 4 раза больше, чем среди женщин в общей популяции, среди врачей-мужчин - в 2 раза. </a:t>
            </a:r>
          </a:p>
          <a:p>
            <a:pPr eaLnBrk="1" hangingPunct="1"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35%  до 38.8% молодых психиатров становятся жертвами нападения на рабочих местах</a:t>
            </a:r>
          </a:p>
          <a:p>
            <a:pPr eaLnBrk="1" hangingPunct="1"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начинающие психиатры только в 50% случаев сообщают о нападениях на них</a:t>
            </a:r>
          </a:p>
          <a:p>
            <a:pPr algn="ctr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России</a:t>
            </a:r>
          </a:p>
          <a:p>
            <a:pPr eaLnBrk="1" hangingPunct="1">
              <a:lnSpc>
                <a:spcPct val="120000"/>
              </a:lnSpc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На рабочем месте врачам приходилось быть свидетелями, а иногда и жертвами, различных категорий агрессивного или насильственного поведения - </a:t>
            </a: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случаев в год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120000"/>
              </a:lnSpc>
            </a:pPr>
            <a:r>
              <a:rPr lang="ru-RU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раз в год приходилось сталкиваться с вызывающе-агрессивным или «агрессивно-раскалывающим поведением» (такое поведение проявлялось в виде провокации или спора и вызывало у врача отрицательную реакцию или внутренний дискомфорт). </a:t>
            </a:r>
          </a:p>
        </p:txBody>
      </p:sp>
    </p:spTree>
    <p:extLst>
      <p:ext uri="{BB962C8B-B14F-4D97-AF65-F5344CB8AC3E}">
        <p14:creationId xmlns:p14="http://schemas.microsoft.com/office/powerpoint/2010/main" val="89437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762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Триггеры стресса у медицинских работников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FF0000"/>
                </a:solidFill>
              </a:rPr>
              <a:t> </a:t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Содержимое 2"/>
          <p:cNvSpPr>
            <a:spLocks noGrp="1"/>
          </p:cNvSpPr>
          <p:nvPr>
            <p:ph sz="half" idx="1"/>
          </p:nvPr>
        </p:nvSpPr>
        <p:spPr>
          <a:xfrm>
            <a:off x="1881188" y="908721"/>
            <a:ext cx="8501062" cy="5544616"/>
          </a:xfrm>
        </p:spPr>
        <p:txBody>
          <a:bodyPr>
            <a:normAutofit/>
          </a:bodyPr>
          <a:lstStyle/>
          <a:p>
            <a:pPr marL="274320" indent="-274320" algn="ctr">
              <a:buNone/>
              <a:defRPr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Внешние - социально-психологические условия деятельности</a:t>
            </a:r>
          </a:p>
          <a:p>
            <a:pPr marL="0" indent="360363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повышенная  ответственность  за  исполняемые   функции   и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 в режиме внешнего  и внутреннего контроля</a:t>
            </a:r>
          </a:p>
          <a:p>
            <a:pPr marL="0" indent="360363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нравственная и юридическая ответственность</a:t>
            </a:r>
          </a:p>
          <a:p>
            <a:pPr marL="0" indent="360363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психологически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трудный контингент</a:t>
            </a:r>
          </a:p>
          <a:p>
            <a:pPr marL="0" indent="0" algn="ctr">
              <a:buNone/>
              <a:defRPr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Внутренние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факторы</a:t>
            </a:r>
          </a:p>
          <a:p>
            <a:pPr marL="342900" indent="-342900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склонность к эмоциональной  ригидности</a:t>
            </a:r>
          </a:p>
          <a:p>
            <a:pPr marL="342900" indent="-342900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неэмоциональность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или неумение общаться</a:t>
            </a:r>
          </a:p>
          <a:p>
            <a:pPr marL="342900" indent="-342900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алекситимия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интенсивная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интериоризация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(восприятие  и  переживание)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обстоятельств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профессиональной деятельности</a:t>
            </a:r>
          </a:p>
          <a:p>
            <a:pPr marL="342900" indent="-342900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перфекционизм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61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507288" cy="41540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моционального выгорания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>
          <a:xfrm>
            <a:off x="1666876" y="928689"/>
            <a:ext cx="10025591" cy="552464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падение интереса к новым теориям и идеям в работе </a:t>
            </a:r>
          </a:p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альтернативным подходам в решении проблем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Психологические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симптомы</a:t>
            </a:r>
          </a:p>
          <a:p>
            <a:pPr marL="1973263" indent="-271463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чувство неосознанного беспокойства</a:t>
            </a:r>
          </a:p>
          <a:p>
            <a:pPr marL="1973263" indent="-271463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легко возникающее чувство гнева</a:t>
            </a:r>
          </a:p>
          <a:p>
            <a:pPr marL="1973263" indent="-271463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раздражительность</a:t>
            </a:r>
          </a:p>
          <a:p>
            <a:pPr marL="1973263" indent="-271463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Подозрительность </a:t>
            </a:r>
          </a:p>
          <a:p>
            <a:pPr marL="1973263" indent="-271463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Чувство всемогущества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власть над судьбой пациента)</a:t>
            </a:r>
          </a:p>
          <a:p>
            <a:pPr indent="1389063" algn="ctr" eaLnBrk="1" hangingPunct="1">
              <a:buFont typeface="Wingdings 2" pitchFamily="18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		 Поведенческие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симптомы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394200" indent="-271463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неспособность принимать решения</a:t>
            </a:r>
          </a:p>
          <a:p>
            <a:pPr marL="4394200" indent="-271463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стремление  к  дистанционированию 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коллег</a:t>
            </a:r>
            <a:endParaRPr lang="ru-RU" dirty="0" smtClean="0"/>
          </a:p>
        </p:txBody>
      </p:sp>
      <p:pic>
        <p:nvPicPr>
          <p:cNvPr id="9220" name="Содержимое 4" descr="altai.sibirtelecom.ru_13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66876" y="4168117"/>
            <a:ext cx="4175733" cy="2487734"/>
          </a:xfrm>
        </p:spPr>
      </p:pic>
      <p:sp>
        <p:nvSpPr>
          <p:cNvPr id="3" name="Прямоугольник 2"/>
          <p:cNvSpPr/>
          <p:nvPr/>
        </p:nvSpPr>
        <p:spPr>
          <a:xfrm>
            <a:off x="506334" y="567809"/>
            <a:ext cx="3428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Интеллектуальные симптомы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921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523</Words>
  <Application>Microsoft Office PowerPoint</Application>
  <PresentationFormat>Широкоэкранный</PresentationFormat>
  <Paragraphs>113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Wingdings 2</vt:lpstr>
      <vt:lpstr>Тема Office</vt:lpstr>
      <vt:lpstr>Стрессоустойчивость:  факторы и методы саморегуляции  у медицинских работников</vt:lpstr>
      <vt:lpstr>Стресс –  это неспецифическая системная приспособительная реакция организма  на новизну</vt:lpstr>
      <vt:lpstr>Факторы,  определяющие мотивацию поведения  во время стресса:</vt:lpstr>
      <vt:lpstr>Презентация PowerPoint</vt:lpstr>
      <vt:lpstr>Хронический стресс медицинских работников</vt:lpstr>
      <vt:lpstr>Факторы, запускающие хронический стресс</vt:lpstr>
      <vt:lpstr>Риски в работе</vt:lpstr>
      <vt:lpstr>      Триггеры стресса у медицинских работников       </vt:lpstr>
      <vt:lpstr>Синдром эмоционального выгорания</vt:lpstr>
      <vt:lpstr>Модель профессионального стресса  (J. E. Me. Drath)</vt:lpstr>
      <vt:lpstr>Как работает жизнестойкость?</vt:lpstr>
      <vt:lpstr>5 основных механизмов влияния жизнестойкости  на развитие заболеваний и снижение эффективности деятель­ности (С.Мадди, 1998):</vt:lpstr>
      <vt:lpstr>Эффективные техники «скорой самопомощи»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Сайфуллаев</dc:creator>
  <cp:lastModifiedBy>Алексей Сайфуллаев</cp:lastModifiedBy>
  <cp:revision>16</cp:revision>
  <dcterms:created xsi:type="dcterms:W3CDTF">2015-11-17T19:48:01Z</dcterms:created>
  <dcterms:modified xsi:type="dcterms:W3CDTF">2019-07-22T15:09:00Z</dcterms:modified>
</cp:coreProperties>
</file>