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2" r:id="rId2"/>
    <p:sldId id="597" r:id="rId3"/>
    <p:sldId id="595" r:id="rId4"/>
    <p:sldId id="591" r:id="rId5"/>
    <p:sldId id="592" r:id="rId6"/>
    <p:sldId id="593" r:id="rId7"/>
    <p:sldId id="566" r:id="rId8"/>
    <p:sldId id="589" r:id="rId9"/>
    <p:sldId id="596" r:id="rId10"/>
    <p:sldId id="543" r:id="rId11"/>
    <p:sldId id="547" r:id="rId12"/>
    <p:sldId id="594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08179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1635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224537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632716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040895" algn="l" defTabSz="816358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449074" algn="l" defTabSz="816358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2857253" algn="l" defTabSz="816358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265432" algn="l" defTabSz="816358" rtl="0" eaLnBrk="1" latinLnBrk="0" hangingPunct="1">
      <a:defRPr sz="2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5503F5-5F5B-425A-8051-69F21FA7B955}">
          <p14:sldIdLst>
            <p14:sldId id="542"/>
            <p14:sldId id="597"/>
            <p14:sldId id="595"/>
            <p14:sldId id="591"/>
            <p14:sldId id="592"/>
            <p14:sldId id="593"/>
            <p14:sldId id="566"/>
            <p14:sldId id="589"/>
            <p14:sldId id="596"/>
            <p14:sldId id="543"/>
            <p14:sldId id="547"/>
            <p14:sldId id="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8" userDrawn="1">
          <p15:clr>
            <a:srgbClr val="A4A3A4"/>
          </p15:clr>
        </p15:guide>
        <p15:guide id="2" pos="146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Владимировна Туркина" initials="ОВТ" lastIdx="1" clrIdx="0">
    <p:extLst>
      <p:ext uri="{19B8F6BF-5375-455C-9EA6-DF929625EA0E}">
        <p15:presenceInfo xmlns:p15="http://schemas.microsoft.com/office/powerpoint/2012/main" userId="S-1-5-21-2379912359-287656064-3857093360-7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3E5790"/>
    <a:srgbClr val="FFFFCC"/>
    <a:srgbClr val="0D9CE3"/>
    <a:srgbClr val="F9BB0B"/>
    <a:srgbClr val="EF0357"/>
    <a:srgbClr val="130373"/>
    <a:srgbClr val="FFFFFF"/>
    <a:srgbClr val="F3D581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9" autoAdjust="0"/>
    <p:restoredTop sz="99080" autoAdjust="0"/>
  </p:normalViewPr>
  <p:slideViewPr>
    <p:cSldViewPr>
      <p:cViewPr varScale="1">
        <p:scale>
          <a:sx n="114" d="100"/>
          <a:sy n="114" d="100"/>
        </p:scale>
        <p:origin x="1680" y="114"/>
      </p:cViewPr>
      <p:guideLst>
        <p:guide orient="horz" pos="2160"/>
        <p:guide pos="2880"/>
        <p:guide orient="horz" pos="1620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1978"/>
        <p:guide pos="146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3%D0%B5%D1%80%D0%B1_%D0%9A%D0%B0%D0%BB%D0%B8%D0%BD%D0%B8%D0%BD%D0%B3%D1%80%D0%B0%D0%B4%D1%81%D0%BA%D0%BE%D0%B9_%D0%BE%D0%B1%D0%BB%D0%B0%D1%81%D1%82%D0%B8" TargetMode="External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Социальная активность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>
              <a:latin typeface="Calibri" panose="020F0502020204030204" pitchFamily="34" charset="0"/>
              <a:cs typeface="Calibri" panose="020F0502020204030204" pitchFamily="34" charset="0"/>
            </a:rPr>
            <a:t>Развитие образования</a:t>
          </a:r>
          <a:endParaRPr lang="ru-RU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«Создание центра поддержки добровольчества на базе ИТЦ Светлогорского ГО»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 cstate="print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Проект по созданию в общеобразовательной организации, расположенной в сельской местности, условий для занятий физической культурой и спортом</a:t>
          </a:r>
        </a:p>
        <a:p>
          <a:pPr algn="ctr"/>
          <a:endParaRPr lang="ru-RU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>
              <a:latin typeface="Calibri" panose="020F0502020204030204" pitchFamily="34" charset="0"/>
              <a:cs typeface="Calibri" panose="020F0502020204030204" pitchFamily="34" charset="0"/>
            </a:rPr>
            <a:t>Развитие образования</a:t>
          </a:r>
          <a:endParaRPr lang="ru-RU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Ремонт спортивного зала МАОУ «СОШ Донское»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Создание для всех категорий и групп населения                     условий для занятий физической культурой и спортом, массовым спортом, в том числе повышение уровня обеспеченности населения объектами спорта и подготовка спортивного резерва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спорта</a:t>
          </a:r>
          <a:endParaRPr lang="ru-RU" sz="10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2020-2021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Строительство спортивной площадки                                                  по ул. Яблоневая в г. Светлогорска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 custScaleX="118407" custScaleY="116911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 custScaleX="104830" custScaleY="159985" custLinFactNeighborX="-1693" custLinFactNeighborY="2835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Создание для всех категорий и групп населения                     условий для занятий физической культурой и спортом, массовым спортом, в том числе повышение уровня обеспеченности населения объектами спорта и подготовка спортивного резерва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спорта</a:t>
          </a:r>
          <a:endParaRPr lang="ru-RU" sz="1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Обустройство в Светлогорске спортивной площадки (проект «Выбираем спорт!»)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 custScaleX="118407" custScaleY="116911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 custScaleX="104830" custScaleY="159985" custLinFactNeighborX="-1693" custLinFactNeighborY="2835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Обеспечение качественно нового уровня развития инфраструктуры культуры / Культурная среда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культуры</a:t>
          </a:r>
          <a:endParaRPr lang="ru-RU" sz="1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2020-2021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Создание модельной муниципальной библиотеки и оснащение оборудованием кинозала </a:t>
          </a:r>
          <a:r>
            <a:rPr lang="ru-RU" sz="1000" b="1" dirty="0" err="1">
              <a:latin typeface="Calibri" panose="020F0502020204030204" pitchFamily="34" charset="0"/>
              <a:cs typeface="Calibri" panose="020F0502020204030204" pitchFamily="34" charset="0"/>
            </a:rPr>
            <a:t>ФОКа</a:t>
          </a:r>
          <a:endParaRPr lang="ru-RU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 custScaleX="118407" custScaleY="116911" custLinFactNeighborX="-14197" custLinFactNeighborY="-189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 custScaleX="98255" custScaleY="104842" custLinFactNeighborX="-220" custLinFactNeighborY="1066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 custScaleY="129685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Обеспечение качественно нового уровня развития инфраструктуры культуры / Культурная среда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культуры</a:t>
          </a:r>
          <a:endParaRPr lang="ru-RU" sz="1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Оснащение музыкальными инструментами, оборудованием и учебными материалами МБУДО «Детская школа искусств имени Гречанинова А.Т»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 custScaleX="118407" custScaleY="116911" custLinFactNeighborX="-3575" custLinFactNeighborY="3277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 custScaleX="100280" custScaleY="112190" custLinFactNeighborX="-1053" custLinFactNeighborY="363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 custScaleY="129685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l"/>
          <a:r>
            <a:rPr lang="ru-RU" sz="1000" b="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Обеспечение устойчивого сокращения непригодного для проживания жилищного фонда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Переселение граждан                                                                             из аварийного жилищного фонда</a:t>
          </a:r>
          <a:endParaRPr lang="ru-RU" sz="1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Переселение граждан                                                                             из аварийного жилищного фонда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9299FD-9811-4A5B-9C7D-7CD08D4E3A07}" type="doc">
      <dgm:prSet loTypeId="urn:microsoft.com/office/officeart/2005/8/layout/vList3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B9C0E7B-E673-4459-9E2A-9A5E0314E28C}">
      <dgm:prSet phldrT="[Текст]" custT="1"/>
      <dgm:spPr/>
      <dgm:t>
        <a:bodyPr/>
        <a:lstStyle/>
        <a:p>
          <a:pPr algn="l"/>
          <a:r>
            <a:rPr lang="ru-RU" sz="1000" b="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Формирование современной городской среды</a:t>
          </a:r>
        </a:p>
      </dgm:t>
    </dgm:pt>
    <dgm:pt modelId="{5D562F72-59A8-4961-9231-97DFE94247BC}" type="par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E7F2C-FEC7-4891-ABFD-E61EA26B9F44}" type="sibTrans" cxnId="{72786BA5-F633-4D33-9739-7A0DE68FEC99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5792BC-11B1-4429-A4BF-B1126D0871DB}">
      <dgm:prSet phldrT="[Текст]"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algn="ctr"/>
          <a:r>
            <a:rPr lang="ru-RU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Формирование современной городской среды</a:t>
          </a:r>
          <a:endParaRPr lang="ru-RU" sz="1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DB502-5526-44D6-9832-C689BFC1B989}" type="par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9DDBC-8D44-431B-869A-C2C7922B3AD5}" type="sibTrans" cxnId="{8DFF2433-A4F1-491F-A816-F6DDF83FE057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CF3502-3673-4A80-9A91-A95803497201}">
      <dgm:prSet custT="1"/>
      <dgm:spPr/>
      <dgm:t>
        <a:bodyPr/>
        <a:lstStyle/>
        <a:p>
          <a:pPr algn="l"/>
          <a:r>
            <a:rPr lang="ru-RU" sz="10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algn="ctr"/>
          <a:r>
            <a:rPr lang="ru-RU" sz="1000" b="1" dirty="0">
              <a:latin typeface="Calibri" panose="020F0502020204030204" pitchFamily="34" charset="0"/>
              <a:cs typeface="Calibri" panose="020F0502020204030204" pitchFamily="34" charset="0"/>
            </a:rPr>
            <a:t>Благоустройство                                                                      дворовых и общественных территорий </a:t>
          </a:r>
        </a:p>
      </dgm:t>
    </dgm:pt>
    <dgm:pt modelId="{AD1C36FA-8DA5-4FCC-9EF5-30480EC9E575}" type="par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7A08A2-248E-4C21-B1E4-955FE0166C00}" type="sibTrans" cxnId="{2706E94F-D2B2-4178-AD8A-35E006BB7A62}">
      <dgm:prSet/>
      <dgm:spPr/>
      <dgm:t>
        <a:bodyPr/>
        <a:lstStyle/>
        <a:p>
          <a:endParaRPr lang="ru-RU" sz="1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03CED1-FB25-437C-A4C9-6B0DC707756E}" type="pres">
      <dgm:prSet presAssocID="{249299FD-9811-4A5B-9C7D-7CD08D4E3A07}" presName="linearFlow" presStyleCnt="0">
        <dgm:presLayoutVars>
          <dgm:dir/>
          <dgm:resizeHandles val="exact"/>
        </dgm:presLayoutVars>
      </dgm:prSet>
      <dgm:spPr/>
    </dgm:pt>
    <dgm:pt modelId="{F9A944FC-A639-49CA-8FC8-5805870B9F58}" type="pres">
      <dgm:prSet presAssocID="{EB9C0E7B-E673-4459-9E2A-9A5E0314E28C}" presName="composite" presStyleCnt="0"/>
      <dgm:spPr/>
    </dgm:pt>
    <dgm:pt modelId="{7C190D5B-DE24-45AA-8B90-7B1FD1CB6DB3}" type="pres">
      <dgm:prSet presAssocID="{EB9C0E7B-E673-4459-9E2A-9A5E0314E28C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40AD989D-2586-41B4-94F5-ECBD33394A22}" type="pres">
      <dgm:prSet presAssocID="{EB9C0E7B-E673-4459-9E2A-9A5E0314E28C}" presName="txShp" presStyleLbl="node1" presStyleIdx="0" presStyleCnt="3">
        <dgm:presLayoutVars>
          <dgm:bulletEnabled val="1"/>
        </dgm:presLayoutVars>
      </dgm:prSet>
      <dgm:spPr/>
    </dgm:pt>
    <dgm:pt modelId="{52159A23-149E-42C0-9DF1-4C544DCD236E}" type="pres">
      <dgm:prSet presAssocID="{05CE7F2C-FEC7-4891-ABFD-E61EA26B9F44}" presName="spacing" presStyleCnt="0"/>
      <dgm:spPr/>
    </dgm:pt>
    <dgm:pt modelId="{085D4FAA-64E3-47B7-B328-75BA3ED5A413}" type="pres">
      <dgm:prSet presAssocID="{BC5792BC-11B1-4429-A4BF-B1126D0871DB}" presName="composite" presStyleCnt="0"/>
      <dgm:spPr/>
    </dgm:pt>
    <dgm:pt modelId="{7EBD1B29-089A-4A9D-8B21-E5BBA2A0A338}" type="pres">
      <dgm:prSet presAssocID="{BC5792BC-11B1-4429-A4BF-B1126D0871DB}" presName="imgShp" presStyleLbl="fgImgPlace1" presStyleIdx="1" presStyleCnt="3"/>
      <dgm:spPr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</dgm:spPr>
    </dgm:pt>
    <dgm:pt modelId="{9E4CDC4B-246D-474F-AF73-F59E4A9BD0A5}" type="pres">
      <dgm:prSet presAssocID="{BC5792BC-11B1-4429-A4BF-B1126D0871DB}" presName="txShp" presStyleLbl="node1" presStyleIdx="1" presStyleCnt="3">
        <dgm:presLayoutVars>
          <dgm:bulletEnabled val="1"/>
        </dgm:presLayoutVars>
      </dgm:prSet>
      <dgm:spPr/>
    </dgm:pt>
    <dgm:pt modelId="{808B21A3-C66B-4A6F-BF04-6861F17EDBA3}" type="pres">
      <dgm:prSet presAssocID="{2829DDBC-8D44-431B-869A-C2C7922B3AD5}" presName="spacing" presStyleCnt="0"/>
      <dgm:spPr/>
    </dgm:pt>
    <dgm:pt modelId="{6C0F1B2E-195B-42A9-8F5B-CDAEA58211D0}" type="pres">
      <dgm:prSet presAssocID="{EBCF3502-3673-4A80-9A91-A95803497201}" presName="composite" presStyleCnt="0"/>
      <dgm:spPr/>
    </dgm:pt>
    <dgm:pt modelId="{4CCB0F73-BF4C-457F-9C32-C956D073B7BF}" type="pres">
      <dgm:prSet presAssocID="{EBCF3502-3673-4A80-9A91-A95803497201}" presName="imgShp" presStyleLbl="fgImgPlace1" presStyleIdx="2" presStyleCnt="3"/>
      <dgm:spPr/>
    </dgm:pt>
    <dgm:pt modelId="{EB9CD0BF-29DA-4DA4-B268-C206476B8DD3}" type="pres">
      <dgm:prSet presAssocID="{EBCF3502-3673-4A80-9A91-A958034972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FF2433-A4F1-491F-A816-F6DDF83FE057}" srcId="{249299FD-9811-4A5B-9C7D-7CD08D4E3A07}" destId="{BC5792BC-11B1-4429-A4BF-B1126D0871DB}" srcOrd="1" destOrd="0" parTransId="{7F1DB502-5526-44D6-9832-C689BFC1B989}" sibTransId="{2829DDBC-8D44-431B-869A-C2C7922B3AD5}"/>
    <dgm:cxn modelId="{EC623766-5ED2-4B1C-B307-A7DFE30A53FC}" type="presOf" srcId="{BC5792BC-11B1-4429-A4BF-B1126D0871DB}" destId="{9E4CDC4B-246D-474F-AF73-F59E4A9BD0A5}" srcOrd="0" destOrd="0" presId="urn:microsoft.com/office/officeart/2005/8/layout/vList3"/>
    <dgm:cxn modelId="{20FF6B66-9009-495F-B4E0-0EB8ABF1FBEB}" type="presOf" srcId="{EB9C0E7B-E673-4459-9E2A-9A5E0314E28C}" destId="{40AD989D-2586-41B4-94F5-ECBD33394A22}" srcOrd="0" destOrd="0" presId="urn:microsoft.com/office/officeart/2005/8/layout/vList3"/>
    <dgm:cxn modelId="{2706E94F-D2B2-4178-AD8A-35E006BB7A62}" srcId="{249299FD-9811-4A5B-9C7D-7CD08D4E3A07}" destId="{EBCF3502-3673-4A80-9A91-A95803497201}" srcOrd="2" destOrd="0" parTransId="{AD1C36FA-8DA5-4FCC-9EF5-30480EC9E575}" sibTransId="{1E7A08A2-248E-4C21-B1E4-955FE0166C00}"/>
    <dgm:cxn modelId="{AD21F770-AC1F-4C55-AB7D-E7C17D60BE9B}" type="presOf" srcId="{EBCF3502-3673-4A80-9A91-A95803497201}" destId="{EB9CD0BF-29DA-4DA4-B268-C206476B8DD3}" srcOrd="0" destOrd="0" presId="urn:microsoft.com/office/officeart/2005/8/layout/vList3"/>
    <dgm:cxn modelId="{72786BA5-F633-4D33-9739-7A0DE68FEC99}" srcId="{249299FD-9811-4A5B-9C7D-7CD08D4E3A07}" destId="{EB9C0E7B-E673-4459-9E2A-9A5E0314E28C}" srcOrd="0" destOrd="0" parTransId="{5D562F72-59A8-4961-9231-97DFE94247BC}" sibTransId="{05CE7F2C-FEC7-4891-ABFD-E61EA26B9F44}"/>
    <dgm:cxn modelId="{1F90B0C6-AB35-4AEF-968D-F97F2D6EC707}" type="presOf" srcId="{249299FD-9811-4A5B-9C7D-7CD08D4E3A07}" destId="{DB03CED1-FB25-437C-A4C9-6B0DC707756E}" srcOrd="0" destOrd="0" presId="urn:microsoft.com/office/officeart/2005/8/layout/vList3"/>
    <dgm:cxn modelId="{B852C3CA-77DB-48A4-8364-CC718E1ABDF4}" type="presParOf" srcId="{DB03CED1-FB25-437C-A4C9-6B0DC707756E}" destId="{F9A944FC-A639-49CA-8FC8-5805870B9F58}" srcOrd="0" destOrd="0" presId="urn:microsoft.com/office/officeart/2005/8/layout/vList3"/>
    <dgm:cxn modelId="{CE305096-C3B0-4270-9E09-65802DFDB2F1}" type="presParOf" srcId="{F9A944FC-A639-49CA-8FC8-5805870B9F58}" destId="{7C190D5B-DE24-45AA-8B90-7B1FD1CB6DB3}" srcOrd="0" destOrd="0" presId="urn:microsoft.com/office/officeart/2005/8/layout/vList3"/>
    <dgm:cxn modelId="{D0A1C418-5CDA-4460-B816-8A9780E9C477}" type="presParOf" srcId="{F9A944FC-A639-49CA-8FC8-5805870B9F58}" destId="{40AD989D-2586-41B4-94F5-ECBD33394A22}" srcOrd="1" destOrd="0" presId="urn:microsoft.com/office/officeart/2005/8/layout/vList3"/>
    <dgm:cxn modelId="{E3B414AB-856C-45A9-A367-E4F477CAF0B0}" type="presParOf" srcId="{DB03CED1-FB25-437C-A4C9-6B0DC707756E}" destId="{52159A23-149E-42C0-9DF1-4C544DCD236E}" srcOrd="1" destOrd="0" presId="urn:microsoft.com/office/officeart/2005/8/layout/vList3"/>
    <dgm:cxn modelId="{D844C559-F037-4024-A3DC-E73BE30581B7}" type="presParOf" srcId="{DB03CED1-FB25-437C-A4C9-6B0DC707756E}" destId="{085D4FAA-64E3-47B7-B328-75BA3ED5A413}" srcOrd="2" destOrd="0" presId="urn:microsoft.com/office/officeart/2005/8/layout/vList3"/>
    <dgm:cxn modelId="{D43B178B-2B45-49F5-B6EC-54C94BA3EF7A}" type="presParOf" srcId="{085D4FAA-64E3-47B7-B328-75BA3ED5A413}" destId="{7EBD1B29-089A-4A9D-8B21-E5BBA2A0A338}" srcOrd="0" destOrd="0" presId="urn:microsoft.com/office/officeart/2005/8/layout/vList3"/>
    <dgm:cxn modelId="{5A303B9A-401E-4C89-93D4-674B09A87169}" type="presParOf" srcId="{085D4FAA-64E3-47B7-B328-75BA3ED5A413}" destId="{9E4CDC4B-246D-474F-AF73-F59E4A9BD0A5}" srcOrd="1" destOrd="0" presId="urn:microsoft.com/office/officeart/2005/8/layout/vList3"/>
    <dgm:cxn modelId="{BBBA7F40-B649-42B6-B3D0-84137B08CAD2}" type="presParOf" srcId="{DB03CED1-FB25-437C-A4C9-6B0DC707756E}" destId="{808B21A3-C66B-4A6F-BF04-6861F17EDBA3}" srcOrd="3" destOrd="0" presId="urn:microsoft.com/office/officeart/2005/8/layout/vList3"/>
    <dgm:cxn modelId="{A370856C-B768-4E80-AEDF-B668729F9B75}" type="presParOf" srcId="{DB03CED1-FB25-437C-A4C9-6B0DC707756E}" destId="{6C0F1B2E-195B-42A9-8F5B-CDAEA58211D0}" srcOrd="4" destOrd="0" presId="urn:microsoft.com/office/officeart/2005/8/layout/vList3"/>
    <dgm:cxn modelId="{B2CD97E9-50E7-4174-9229-B587E6076E83}" type="presParOf" srcId="{6C0F1B2E-195B-42A9-8F5B-CDAEA58211D0}" destId="{4CCB0F73-BF4C-457F-9C32-C956D073B7BF}" srcOrd="0" destOrd="0" presId="urn:microsoft.com/office/officeart/2005/8/layout/vList3"/>
    <dgm:cxn modelId="{BE177635-BB59-419F-A23A-4B7DAA8050D0}" type="presParOf" srcId="{6C0F1B2E-195B-42A9-8F5B-CDAEA58211D0}" destId="{EB9CD0BF-29DA-4DA4-B268-C206476B8DD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047866" y="144"/>
          <a:ext cx="3567118" cy="597527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Социальная активность</a:t>
          </a:r>
        </a:p>
      </dsp:txBody>
      <dsp:txXfrm rot="10800000">
        <a:off x="1197248" y="144"/>
        <a:ext cx="3417736" cy="597527"/>
      </dsp:txXfrm>
    </dsp:sp>
    <dsp:sp modelId="{7C190D5B-DE24-45AA-8B90-7B1FD1CB6DB3}">
      <dsp:nvSpPr>
        <dsp:cNvPr id="0" name=""/>
        <dsp:cNvSpPr/>
      </dsp:nvSpPr>
      <dsp:spPr>
        <a:xfrm>
          <a:off x="749102" y="144"/>
          <a:ext cx="597527" cy="597527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47866" y="776038"/>
          <a:ext cx="3567118" cy="597527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latin typeface="Calibri" panose="020F0502020204030204" pitchFamily="34" charset="0"/>
              <a:cs typeface="Calibri" panose="020F0502020204030204" pitchFamily="34" charset="0"/>
            </a:rPr>
            <a:t>Развитие образования</a:t>
          </a:r>
          <a:endParaRPr lang="ru-RU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97248" y="776038"/>
        <a:ext cx="3417736" cy="597527"/>
      </dsp:txXfrm>
    </dsp:sp>
    <dsp:sp modelId="{7EBD1B29-089A-4A9D-8B21-E5BBA2A0A338}">
      <dsp:nvSpPr>
        <dsp:cNvPr id="0" name=""/>
        <dsp:cNvSpPr/>
      </dsp:nvSpPr>
      <dsp:spPr>
        <a:xfrm>
          <a:off x="749102" y="776038"/>
          <a:ext cx="597527" cy="597527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47866" y="1551932"/>
          <a:ext cx="3567118" cy="597527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«Создание центра поддержки добровольчества на базе ИТЦ Светлогорского ГО»</a:t>
          </a:r>
        </a:p>
      </dsp:txBody>
      <dsp:txXfrm rot="10800000">
        <a:off x="1197248" y="1551932"/>
        <a:ext cx="3417736" cy="597527"/>
      </dsp:txXfrm>
    </dsp:sp>
    <dsp:sp modelId="{4CCB0F73-BF4C-457F-9C32-C956D073B7BF}">
      <dsp:nvSpPr>
        <dsp:cNvPr id="0" name=""/>
        <dsp:cNvSpPr/>
      </dsp:nvSpPr>
      <dsp:spPr>
        <a:xfrm>
          <a:off x="749102" y="1551932"/>
          <a:ext cx="597527" cy="597527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047866" y="144"/>
          <a:ext cx="3567118" cy="597527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Проект по созданию в общеобразовательной организации, расположенной в сельской местности, условий для занятий физической культурой и спортом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97248" y="144"/>
        <a:ext cx="3417736" cy="597527"/>
      </dsp:txXfrm>
    </dsp:sp>
    <dsp:sp modelId="{7C190D5B-DE24-45AA-8B90-7B1FD1CB6DB3}">
      <dsp:nvSpPr>
        <dsp:cNvPr id="0" name=""/>
        <dsp:cNvSpPr/>
      </dsp:nvSpPr>
      <dsp:spPr>
        <a:xfrm>
          <a:off x="749102" y="144"/>
          <a:ext cx="597527" cy="597527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47866" y="776038"/>
          <a:ext cx="3567118" cy="597527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latin typeface="Calibri" panose="020F0502020204030204" pitchFamily="34" charset="0"/>
              <a:cs typeface="Calibri" panose="020F0502020204030204" pitchFamily="34" charset="0"/>
            </a:rPr>
            <a:t>Развитие образования</a:t>
          </a:r>
          <a:endParaRPr lang="ru-RU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97248" y="776038"/>
        <a:ext cx="3417736" cy="597527"/>
      </dsp:txXfrm>
    </dsp:sp>
    <dsp:sp modelId="{7EBD1B29-089A-4A9D-8B21-E5BBA2A0A338}">
      <dsp:nvSpPr>
        <dsp:cNvPr id="0" name=""/>
        <dsp:cNvSpPr/>
      </dsp:nvSpPr>
      <dsp:spPr>
        <a:xfrm>
          <a:off x="749102" y="776038"/>
          <a:ext cx="597527" cy="597527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47866" y="1551932"/>
          <a:ext cx="3567118" cy="597527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493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Ремонт спортивного зала МАОУ «СОШ Донское»</a:t>
          </a:r>
        </a:p>
      </dsp:txBody>
      <dsp:txXfrm rot="10800000">
        <a:off x="1197248" y="1551932"/>
        <a:ext cx="3417736" cy="597527"/>
      </dsp:txXfrm>
    </dsp:sp>
    <dsp:sp modelId="{4CCB0F73-BF4C-457F-9C32-C956D073B7BF}">
      <dsp:nvSpPr>
        <dsp:cNvPr id="0" name=""/>
        <dsp:cNvSpPr/>
      </dsp:nvSpPr>
      <dsp:spPr>
        <a:xfrm>
          <a:off x="749102" y="1551932"/>
          <a:ext cx="597527" cy="597527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870169" y="15685"/>
          <a:ext cx="3739410" cy="871729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Создание для всех категорий и групп населения                     условий для занятий физической культурой и спортом, массовым спортом, в том числе повышение уровня обеспеченности населения объектами спорта и подготовка спортивного резерва</a:t>
          </a:r>
        </a:p>
      </dsp:txBody>
      <dsp:txXfrm rot="10800000">
        <a:off x="1088101" y="15685"/>
        <a:ext cx="3521478" cy="871729"/>
      </dsp:txXfrm>
    </dsp:sp>
    <dsp:sp modelId="{7C190D5B-DE24-45AA-8B90-7B1FD1CB6DB3}">
      <dsp:nvSpPr>
        <dsp:cNvPr id="0" name=""/>
        <dsp:cNvSpPr/>
      </dsp:nvSpPr>
      <dsp:spPr>
        <a:xfrm>
          <a:off x="694117" y="117589"/>
          <a:ext cx="645178" cy="63702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34705" y="1034618"/>
          <a:ext cx="3567118" cy="544881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спорта</a:t>
          </a:r>
          <a:endParaRPr lang="ru-RU" sz="1000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70925" y="1034618"/>
        <a:ext cx="3430898" cy="544881"/>
      </dsp:txXfrm>
    </dsp:sp>
    <dsp:sp modelId="{7EBD1B29-089A-4A9D-8B21-E5BBA2A0A338}">
      <dsp:nvSpPr>
        <dsp:cNvPr id="0" name=""/>
        <dsp:cNvSpPr/>
      </dsp:nvSpPr>
      <dsp:spPr>
        <a:xfrm>
          <a:off x="762264" y="1034618"/>
          <a:ext cx="544881" cy="544881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34705" y="1742151"/>
          <a:ext cx="3567118" cy="544881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2020-2021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Строительство спортивной площадки                                                  по ул. Яблоневая в г. Светлогорска</a:t>
          </a:r>
        </a:p>
      </dsp:txBody>
      <dsp:txXfrm rot="10800000">
        <a:off x="1170925" y="1742151"/>
        <a:ext cx="3430898" cy="544881"/>
      </dsp:txXfrm>
    </dsp:sp>
    <dsp:sp modelId="{4CCB0F73-BF4C-457F-9C32-C956D073B7BF}">
      <dsp:nvSpPr>
        <dsp:cNvPr id="0" name=""/>
        <dsp:cNvSpPr/>
      </dsp:nvSpPr>
      <dsp:spPr>
        <a:xfrm>
          <a:off x="762264" y="1742151"/>
          <a:ext cx="544881" cy="544881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870169" y="15685"/>
          <a:ext cx="3739410" cy="871729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Создание для всех категорий и групп населения                     условий для занятий физической культурой и спортом, массовым спортом, в том числе повышение уровня обеспеченности населения объектами спорта и подготовка спортивного резерва</a:t>
          </a:r>
        </a:p>
      </dsp:txBody>
      <dsp:txXfrm rot="10800000">
        <a:off x="1088101" y="15685"/>
        <a:ext cx="3521478" cy="871729"/>
      </dsp:txXfrm>
    </dsp:sp>
    <dsp:sp modelId="{7C190D5B-DE24-45AA-8B90-7B1FD1CB6DB3}">
      <dsp:nvSpPr>
        <dsp:cNvPr id="0" name=""/>
        <dsp:cNvSpPr/>
      </dsp:nvSpPr>
      <dsp:spPr>
        <a:xfrm>
          <a:off x="694117" y="117589"/>
          <a:ext cx="645178" cy="63702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34705" y="1034618"/>
          <a:ext cx="3567118" cy="544881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спорта</a:t>
          </a:r>
          <a:endParaRPr lang="ru-RU" sz="1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70925" y="1034618"/>
        <a:ext cx="3430898" cy="544881"/>
      </dsp:txXfrm>
    </dsp:sp>
    <dsp:sp modelId="{7EBD1B29-089A-4A9D-8B21-E5BBA2A0A338}">
      <dsp:nvSpPr>
        <dsp:cNvPr id="0" name=""/>
        <dsp:cNvSpPr/>
      </dsp:nvSpPr>
      <dsp:spPr>
        <a:xfrm>
          <a:off x="762264" y="1034618"/>
          <a:ext cx="544881" cy="544881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34705" y="1742151"/>
          <a:ext cx="3567118" cy="544881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7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Обустройство в Светлогорске спортивной площадки (проект «Выбираем спорт!»)</a:t>
          </a:r>
        </a:p>
      </dsp:txBody>
      <dsp:txXfrm rot="10800000">
        <a:off x="1170925" y="1742151"/>
        <a:ext cx="3430898" cy="544881"/>
      </dsp:txXfrm>
    </dsp:sp>
    <dsp:sp modelId="{4CCB0F73-BF4C-457F-9C32-C956D073B7BF}">
      <dsp:nvSpPr>
        <dsp:cNvPr id="0" name=""/>
        <dsp:cNvSpPr/>
      </dsp:nvSpPr>
      <dsp:spPr>
        <a:xfrm>
          <a:off x="762264" y="1742151"/>
          <a:ext cx="544881" cy="544881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103810" y="41001"/>
          <a:ext cx="3504872" cy="589663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16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 качественно нового уровня развития инфраструктуры культуры / Культурная среда</a:t>
          </a:r>
        </a:p>
      </dsp:txBody>
      <dsp:txXfrm rot="10800000">
        <a:off x="1251226" y="41001"/>
        <a:ext cx="3357456" cy="589663"/>
      </dsp:txXfrm>
    </dsp:sp>
    <dsp:sp modelId="{7C190D5B-DE24-45AA-8B90-7B1FD1CB6DB3}">
      <dsp:nvSpPr>
        <dsp:cNvPr id="0" name=""/>
        <dsp:cNvSpPr/>
      </dsp:nvSpPr>
      <dsp:spPr>
        <a:xfrm>
          <a:off x="667708" y="2"/>
          <a:ext cx="665956" cy="657542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39092" y="826498"/>
          <a:ext cx="3567118" cy="562430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16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культуры</a:t>
          </a:r>
          <a:endParaRPr lang="ru-RU" sz="1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79699" y="826498"/>
        <a:ext cx="3426511" cy="562430"/>
      </dsp:txXfrm>
    </dsp:sp>
    <dsp:sp modelId="{7EBD1B29-089A-4A9D-8B21-E5BBA2A0A338}">
      <dsp:nvSpPr>
        <dsp:cNvPr id="0" name=""/>
        <dsp:cNvSpPr/>
      </dsp:nvSpPr>
      <dsp:spPr>
        <a:xfrm>
          <a:off x="757877" y="826498"/>
          <a:ext cx="562430" cy="562430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39092" y="1556818"/>
          <a:ext cx="3567118" cy="729387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16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2020-2021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Создание модельной муниципальной библиотеки и оснащение оборудованием кинозала </a:t>
          </a:r>
          <a:r>
            <a:rPr lang="ru-RU" sz="1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ФОКа</a:t>
          </a:r>
          <a:endParaRPr lang="ru-RU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21439" y="1556818"/>
        <a:ext cx="3384771" cy="729387"/>
      </dsp:txXfrm>
    </dsp:sp>
    <dsp:sp modelId="{4CCB0F73-BF4C-457F-9C32-C956D073B7BF}">
      <dsp:nvSpPr>
        <dsp:cNvPr id="0" name=""/>
        <dsp:cNvSpPr/>
      </dsp:nvSpPr>
      <dsp:spPr>
        <a:xfrm>
          <a:off x="757877" y="1640297"/>
          <a:ext cx="562430" cy="562430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021479" y="16777"/>
          <a:ext cx="3577106" cy="636896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 качественно нового уровня развития инфраструктуры культуры / Культурная среда</a:t>
          </a:r>
        </a:p>
      </dsp:txBody>
      <dsp:txXfrm rot="10800000">
        <a:off x="1180703" y="16777"/>
        <a:ext cx="3417882" cy="636896"/>
      </dsp:txXfrm>
    </dsp:sp>
    <dsp:sp modelId="{7C190D5B-DE24-45AA-8B90-7B1FD1CB6DB3}">
      <dsp:nvSpPr>
        <dsp:cNvPr id="0" name=""/>
        <dsp:cNvSpPr/>
      </dsp:nvSpPr>
      <dsp:spPr>
        <a:xfrm>
          <a:off x="707645" y="19919"/>
          <a:ext cx="672190" cy="663697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40408" y="834475"/>
          <a:ext cx="3567118" cy="567694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Развитие культуры</a:t>
          </a:r>
          <a:endParaRPr lang="ru-RU" sz="1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182331" y="834475"/>
        <a:ext cx="3425195" cy="567694"/>
      </dsp:txXfrm>
    </dsp:sp>
    <dsp:sp modelId="{7EBD1B29-089A-4A9D-8B21-E5BBA2A0A338}">
      <dsp:nvSpPr>
        <dsp:cNvPr id="0" name=""/>
        <dsp:cNvSpPr/>
      </dsp:nvSpPr>
      <dsp:spPr>
        <a:xfrm>
          <a:off x="756561" y="834475"/>
          <a:ext cx="567694" cy="567694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40408" y="1571631"/>
          <a:ext cx="3567118" cy="736215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8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Оснащение музыкальными инструментами, оборудованием и учебными материалами МБУДО «Детская школа искусств имени Гречанинова А.Т»</a:t>
          </a:r>
        </a:p>
      </dsp:txBody>
      <dsp:txXfrm rot="10800000">
        <a:off x="1224462" y="1571631"/>
        <a:ext cx="3383064" cy="736215"/>
      </dsp:txXfrm>
    </dsp:sp>
    <dsp:sp modelId="{4CCB0F73-BF4C-457F-9C32-C956D073B7BF}">
      <dsp:nvSpPr>
        <dsp:cNvPr id="0" name=""/>
        <dsp:cNvSpPr/>
      </dsp:nvSpPr>
      <dsp:spPr>
        <a:xfrm>
          <a:off x="756561" y="1655891"/>
          <a:ext cx="567694" cy="567694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059053" y="1283"/>
          <a:ext cx="3567118" cy="642276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26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 устойчивого сокращения непригодного для проживания жилищного фонда</a:t>
          </a:r>
        </a:p>
      </dsp:txBody>
      <dsp:txXfrm rot="10800000">
        <a:off x="1219622" y="1283"/>
        <a:ext cx="3406549" cy="642276"/>
      </dsp:txXfrm>
    </dsp:sp>
    <dsp:sp modelId="{7C190D5B-DE24-45AA-8B90-7B1FD1CB6DB3}">
      <dsp:nvSpPr>
        <dsp:cNvPr id="0" name=""/>
        <dsp:cNvSpPr/>
      </dsp:nvSpPr>
      <dsp:spPr>
        <a:xfrm>
          <a:off x="737915" y="1283"/>
          <a:ext cx="642276" cy="64227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59053" y="835284"/>
          <a:ext cx="3567118" cy="642276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26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Переселение граждан                                                                             из аварийного жилищного фонда</a:t>
          </a:r>
          <a:endParaRPr lang="ru-RU" sz="1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19622" y="835284"/>
        <a:ext cx="3406549" cy="642276"/>
      </dsp:txXfrm>
    </dsp:sp>
    <dsp:sp modelId="{7EBD1B29-089A-4A9D-8B21-E5BBA2A0A338}">
      <dsp:nvSpPr>
        <dsp:cNvPr id="0" name=""/>
        <dsp:cNvSpPr/>
      </dsp:nvSpPr>
      <dsp:spPr>
        <a:xfrm>
          <a:off x="737915" y="835284"/>
          <a:ext cx="642276" cy="642276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59053" y="1669284"/>
          <a:ext cx="3567118" cy="642276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26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Переселение граждан                                                                             из аварийного жилищного фонда</a:t>
          </a:r>
        </a:p>
      </dsp:txBody>
      <dsp:txXfrm rot="10800000">
        <a:off x="1219622" y="1669284"/>
        <a:ext cx="3406549" cy="642276"/>
      </dsp:txXfrm>
    </dsp:sp>
    <dsp:sp modelId="{4CCB0F73-BF4C-457F-9C32-C956D073B7BF}">
      <dsp:nvSpPr>
        <dsp:cNvPr id="0" name=""/>
        <dsp:cNvSpPr/>
      </dsp:nvSpPr>
      <dsp:spPr>
        <a:xfrm>
          <a:off x="737915" y="1669284"/>
          <a:ext cx="642276" cy="642276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989D-2586-41B4-94F5-ECBD33394A22}">
      <dsp:nvSpPr>
        <dsp:cNvPr id="0" name=""/>
        <dsp:cNvSpPr/>
      </dsp:nvSpPr>
      <dsp:spPr>
        <a:xfrm rot="10800000">
          <a:off x="1054886" y="997"/>
          <a:ext cx="3567118" cy="625605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Региональный проект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Формирование современной городской среды</a:t>
          </a:r>
        </a:p>
      </dsp:txBody>
      <dsp:txXfrm rot="10800000">
        <a:off x="1211287" y="997"/>
        <a:ext cx="3410717" cy="625605"/>
      </dsp:txXfrm>
    </dsp:sp>
    <dsp:sp modelId="{7C190D5B-DE24-45AA-8B90-7B1FD1CB6DB3}">
      <dsp:nvSpPr>
        <dsp:cNvPr id="0" name=""/>
        <dsp:cNvSpPr/>
      </dsp:nvSpPr>
      <dsp:spPr>
        <a:xfrm>
          <a:off x="742083" y="997"/>
          <a:ext cx="625605" cy="62560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DC4B-246D-474F-AF73-F59E4A9BD0A5}">
      <dsp:nvSpPr>
        <dsp:cNvPr id="0" name=""/>
        <dsp:cNvSpPr/>
      </dsp:nvSpPr>
      <dsp:spPr>
        <a:xfrm rot="10800000">
          <a:off x="1054886" y="813350"/>
          <a:ext cx="3567118" cy="625605"/>
        </a:xfrm>
        <a:prstGeom prst="homePlate">
          <a:avLst/>
        </a:prstGeom>
        <a:solidFill>
          <a:schemeClr val="accent6">
            <a:shade val="80000"/>
            <a:hueOff val="111481"/>
            <a:satOff val="-1215"/>
            <a:lumOff val="12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Муниципальная программа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Формирование современной городской среды</a:t>
          </a:r>
          <a:endParaRPr lang="ru-RU" sz="1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211287" y="813350"/>
        <a:ext cx="3410717" cy="625605"/>
      </dsp:txXfrm>
    </dsp:sp>
    <dsp:sp modelId="{7EBD1B29-089A-4A9D-8B21-E5BBA2A0A338}">
      <dsp:nvSpPr>
        <dsp:cNvPr id="0" name=""/>
        <dsp:cNvSpPr/>
      </dsp:nvSpPr>
      <dsp:spPr>
        <a:xfrm>
          <a:off x="742083" y="813350"/>
          <a:ext cx="625605" cy="625605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25429"/>
                <a:satOff val="-1138"/>
                <a:lumOff val="5691"/>
                <a:alphaOff val="0"/>
                <a:shade val="20000"/>
                <a:satMod val="200000"/>
              </a:schemeClr>
              <a:schemeClr val="accent6">
                <a:hueOff val="25429"/>
                <a:satOff val="-1138"/>
                <a:lumOff val="5691"/>
                <a:alphaOff val="0"/>
                <a:tint val="12000"/>
                <a:satMod val="190000"/>
              </a:schemeClr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D0BF-29DA-4DA4-B268-C206476B8DD3}">
      <dsp:nvSpPr>
        <dsp:cNvPr id="0" name=""/>
        <dsp:cNvSpPr/>
      </dsp:nvSpPr>
      <dsp:spPr>
        <a:xfrm rot="10800000">
          <a:off x="1054886" y="1625703"/>
          <a:ext cx="3567118" cy="625605"/>
        </a:xfrm>
        <a:prstGeom prst="homePlate">
          <a:avLst/>
        </a:prstGeom>
        <a:solidFill>
          <a:schemeClr val="accent6">
            <a:shade val="80000"/>
            <a:hueOff val="222963"/>
            <a:satOff val="-2430"/>
            <a:lumOff val="24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Благоустройство                                                                      дворовых и общественных территорий </a:t>
          </a:r>
        </a:p>
      </dsp:txBody>
      <dsp:txXfrm rot="10800000">
        <a:off x="1211287" y="1625703"/>
        <a:ext cx="3410717" cy="625605"/>
      </dsp:txXfrm>
    </dsp:sp>
    <dsp:sp modelId="{4CCB0F73-BF4C-457F-9C32-C956D073B7BF}">
      <dsp:nvSpPr>
        <dsp:cNvPr id="0" name=""/>
        <dsp:cNvSpPr/>
      </dsp:nvSpPr>
      <dsp:spPr>
        <a:xfrm>
          <a:off x="742083" y="1625703"/>
          <a:ext cx="625605" cy="625605"/>
        </a:xfrm>
        <a:prstGeom prst="ellipse">
          <a:avLst/>
        </a:prstGeom>
        <a:solidFill>
          <a:schemeClr val="accent6">
            <a:tint val="50000"/>
            <a:hueOff val="50858"/>
            <a:satOff val="-2277"/>
            <a:lumOff val="11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8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8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F2B12-553B-48A3-81DE-F44B3B54C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02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8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8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5" rIns="95547" bIns="477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71688E-88FF-403D-9A23-9AE56E92F9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731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817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635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453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27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40895" algn="l" defTabSz="8163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4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4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9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8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3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2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2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6163" y="1176338"/>
            <a:ext cx="7842250" cy="588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BFB9-C59D-4AEC-B33B-AAE0D4230C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8179" indent="0" algn="ctr">
              <a:buNone/>
              <a:defRPr/>
            </a:lvl2pPr>
            <a:lvl3pPr marL="816358" indent="0" algn="ctr">
              <a:buNone/>
              <a:defRPr/>
            </a:lvl3pPr>
            <a:lvl4pPr marL="1224537" indent="0" algn="ctr">
              <a:buNone/>
              <a:defRPr/>
            </a:lvl4pPr>
            <a:lvl5pPr marL="1632716" indent="0" algn="ctr">
              <a:buNone/>
              <a:defRPr/>
            </a:lvl5pPr>
            <a:lvl6pPr marL="2040895" indent="0" algn="ctr">
              <a:buNone/>
              <a:defRPr/>
            </a:lvl6pPr>
            <a:lvl7pPr marL="2449074" indent="0" algn="ctr">
              <a:buNone/>
              <a:defRPr/>
            </a:lvl7pPr>
            <a:lvl8pPr marL="2857253" indent="0" algn="ctr">
              <a:buNone/>
              <a:defRPr/>
            </a:lvl8pPr>
            <a:lvl9pPr marL="32654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F457-D2BD-4BE8-940F-0260FA2401DE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6895-AC70-4E8B-A5C9-572237920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5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79F9-BC8B-4295-B122-9B6184DD37C7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6382-D530-4399-BB33-E0211654C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40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EB4F-2F41-4F32-90C8-DC633406C157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AFB9-2C64-401D-A8C8-38EEE858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58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D926-4527-4647-8954-31DC5167E767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C7DA-FA42-4FD6-B06F-C9E2E2DB5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9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0B3B-0ED6-48AB-8273-7E44FF823C3D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F712-A138-462B-A26A-E455A50D0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27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79" indent="0">
              <a:buNone/>
              <a:defRPr sz="1600"/>
            </a:lvl2pPr>
            <a:lvl3pPr marL="816358" indent="0">
              <a:buNone/>
              <a:defRPr sz="1400"/>
            </a:lvl3pPr>
            <a:lvl4pPr marL="1224537" indent="0">
              <a:buNone/>
              <a:defRPr sz="1300"/>
            </a:lvl4pPr>
            <a:lvl5pPr marL="1632716" indent="0">
              <a:buNone/>
              <a:defRPr sz="1300"/>
            </a:lvl5pPr>
            <a:lvl6pPr marL="2040895" indent="0">
              <a:buNone/>
              <a:defRPr sz="1300"/>
            </a:lvl6pPr>
            <a:lvl7pPr marL="2449074" indent="0">
              <a:buNone/>
              <a:defRPr sz="1300"/>
            </a:lvl7pPr>
            <a:lvl8pPr marL="2857253" indent="0">
              <a:buNone/>
              <a:defRPr sz="1300"/>
            </a:lvl8pPr>
            <a:lvl9pPr marL="3265432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7B7E-2BC5-4A15-925E-4D08D914DD2E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C3C5-DCFF-4C38-B25C-722D36D71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5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DE69-CACA-4109-B3A5-A848DA75CCF3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DCB-6324-4BDA-94CD-2E50B761F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43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2049-00E1-45D9-928F-C0B65B652AE8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015F-AD3A-4452-BF8D-3E7FA7013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92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E998-3682-4E23-BCF1-ECE96B7C6A31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F84D-5A2E-4952-A05E-7C1E919956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73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A98C-C3AA-4955-9776-5707424CF1B5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F605-06CE-4D11-B393-211E2EEC5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08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D8EB-975F-4635-9561-93E402288E58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116-3A57-4019-A149-468C89B52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91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7B4F-1AF1-4394-A884-76A3408D540F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4185-E617-4E47-904D-7B685BFC8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82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fld id="{5B675B9A-252F-4DE6-81BB-B417BFB7D7F8}" type="datetime1">
              <a:rPr lang="ru-RU" smtClean="0"/>
              <a:pPr>
                <a:defRPr/>
              </a:pPr>
              <a:t>чт.08.08.2019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F4055B2-FC0E-4D2D-9115-C9E2F3A78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0817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16358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2453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3271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6134" indent="-306134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0448" indent="-20409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627" indent="-20409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6806" indent="-20409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4985" indent="-20409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164" indent="-20409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343" indent="-20409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522" indent="-20409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0" Type="http://schemas.openxmlformats.org/officeDocument/2006/relationships/diagramData" Target="../diagrams/data8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Relationship Id="rId14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-13398" y="161401"/>
            <a:ext cx="9137943" cy="513908"/>
          </a:xfrm>
          <a:prstGeom prst="rect">
            <a:avLst/>
          </a:prstGeom>
        </p:spPr>
        <p:txBody>
          <a:bodyPr vert="horz" lIns="81636" tIns="40818" rIns="81636" bIns="40818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АДМИНИСТРАЦИЯ МУНИЦИПАЛЬНОГО ОБРАЗОВАНИЯ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«СВЕТЛОГОРСКИЙ ГОРОДСКОЙ ОКРУГ»</a:t>
            </a:r>
            <a:endParaRPr lang="en-US" sz="180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 bwMode="auto">
          <a:xfrm>
            <a:off x="892211" y="175540"/>
            <a:ext cx="519867" cy="6654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9F22BDE4-9E87-4FD4-8A2E-E1460BA344B1}"/>
              </a:ext>
            </a:extLst>
          </p:cNvPr>
          <p:cNvSpPr txBox="1">
            <a:spLocks/>
          </p:cNvSpPr>
          <p:nvPr/>
        </p:nvSpPr>
        <p:spPr>
          <a:xfrm>
            <a:off x="915403" y="2225009"/>
            <a:ext cx="7772400" cy="2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Стратегическое развитие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Светлогорского городского округа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реализации социальных программ региона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Национальные проекты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E57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Региональный путь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0A9459-9587-4B6A-BB84-FCE26FD50657}"/>
              </a:ext>
            </a:extLst>
          </p:cNvPr>
          <p:cNvSpPr txBox="1">
            <a:spLocks/>
          </p:cNvSpPr>
          <p:nvPr/>
        </p:nvSpPr>
        <p:spPr>
          <a:xfrm>
            <a:off x="915403" y="4573825"/>
            <a:ext cx="7471775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Глава администрации МО «Светлогорский городской округ»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Бондаренко Владимир 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FEC42C-D935-401A-A884-BA98121DD326}"/>
              </a:ext>
            </a:extLst>
          </p:cNvPr>
          <p:cNvSpPr/>
          <p:nvPr/>
        </p:nvSpPr>
        <p:spPr>
          <a:xfrm>
            <a:off x="3131840" y="1138562"/>
            <a:ext cx="5797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вместо традиционных мер, </a:t>
            </a:r>
          </a:p>
          <a:p>
            <a:pPr algn="r"/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предусмотренных действующими нормами, </a:t>
            </a:r>
          </a:p>
          <a:p>
            <a:pPr algn="r"/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вместе с такими мерами</a:t>
            </a:r>
            <a:endParaRPr lang="ru-RU" sz="1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253AA4-9059-403F-8D39-8D0643BE3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68" y="4941167"/>
            <a:ext cx="1324276" cy="19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8F12B5-E981-4CC1-9A3B-317D9DFBF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33" t="1102" r="25928"/>
          <a:stretch/>
        </p:blipFill>
        <p:spPr>
          <a:xfrm>
            <a:off x="6156176" y="122292"/>
            <a:ext cx="2808312" cy="3805878"/>
          </a:xfrm>
          <a:prstGeom prst="rect">
            <a:avLst/>
          </a:prstGeom>
        </p:spPr>
      </p:pic>
      <p:graphicFrame>
        <p:nvGraphicFramePr>
          <p:cNvPr id="2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267767"/>
              </p:ext>
            </p:extLst>
          </p:nvPr>
        </p:nvGraphicFramePr>
        <p:xfrm>
          <a:off x="27177" y="206793"/>
          <a:ext cx="2915816" cy="626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058">
                  <a:extLst>
                    <a:ext uri="{9D8B030D-6E8A-4147-A177-3AD203B41FA5}">
                      <a16:colId xmlns:a16="http://schemas.microsoft.com/office/drawing/2014/main" val="747317012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828936763"/>
                    </a:ext>
                  </a:extLst>
                </a:gridCol>
                <a:gridCol w="601865">
                  <a:extLst>
                    <a:ext uri="{9D8B030D-6E8A-4147-A177-3AD203B41FA5}">
                      <a16:colId xmlns:a16="http://schemas.microsoft.com/office/drawing/2014/main" val="2418224910"/>
                    </a:ext>
                  </a:extLst>
                </a:gridCol>
              </a:tblGrid>
              <a:tr h="620555"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12482"/>
                  </a:ext>
                </a:extLst>
              </a:tr>
              <a:tr h="301456">
                <a:tc gridSpan="3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Гостиницы</a:t>
                      </a:r>
                      <a:r>
                        <a:rPr lang="ru-RU" sz="1300" b="1" baseline="0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 гостевые дома </a:t>
                      </a:r>
                      <a:endParaRPr lang="ru-RU" sz="1300" b="1" dirty="0">
                        <a:solidFill>
                          <a:srgbClr val="3E579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63354"/>
                  </a:ext>
                </a:extLst>
              </a:tr>
              <a:tr h="495286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1 124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99261"/>
                  </a:ext>
                </a:extLst>
              </a:tr>
              <a:tr h="294994">
                <a:tc gridSpan="2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Санатории</a:t>
                      </a: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860189"/>
                  </a:ext>
                </a:extLst>
              </a:tr>
              <a:tr h="497094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2 184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57178"/>
                  </a:ext>
                </a:extLst>
              </a:tr>
              <a:tr h="294994">
                <a:tc gridSpan="2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Пансионаты</a:t>
                      </a: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897362"/>
                  </a:ext>
                </a:extLst>
              </a:tr>
              <a:tr h="458482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558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3739"/>
                  </a:ext>
                </a:extLst>
              </a:tr>
              <a:tr h="294994">
                <a:tc gridSpan="2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Базы отдыха</a:t>
                      </a: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480391"/>
                  </a:ext>
                </a:extLst>
              </a:tr>
              <a:tr h="458482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706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21111"/>
                  </a:ext>
                </a:extLst>
              </a:tr>
              <a:tr h="294994">
                <a:tc gridSpan="2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Детские</a:t>
                      </a:r>
                      <a:r>
                        <a:rPr lang="ru-RU" sz="1300" b="1" baseline="0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 молодежные лагеря</a:t>
                      </a:r>
                      <a:endParaRPr lang="ru-RU" sz="1300" b="1" dirty="0">
                        <a:solidFill>
                          <a:srgbClr val="3E579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905607"/>
                  </a:ext>
                </a:extLst>
              </a:tr>
              <a:tr h="602813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2 342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51979"/>
                  </a:ext>
                </a:extLst>
              </a:tr>
              <a:tr h="294994">
                <a:tc gridSpan="2"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Рестораны</a:t>
                      </a:r>
                      <a:r>
                        <a:rPr lang="ru-RU" sz="1300" b="1" baseline="0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 кафе</a:t>
                      </a:r>
                      <a:endParaRPr lang="ru-RU" sz="1300" b="1" dirty="0">
                        <a:solidFill>
                          <a:srgbClr val="3E579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3096"/>
                  </a:ext>
                </a:extLst>
              </a:tr>
              <a:tr h="602813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общее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количество</a:t>
                      </a:r>
                    </a:p>
                    <a:p>
                      <a:pPr algn="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мест размещения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 </a:t>
                      </a:r>
                    </a:p>
                    <a:p>
                      <a:pPr algn="r"/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3 200</a:t>
                      </a:r>
                    </a:p>
                  </a:txBody>
                  <a:tcPr marT="60960" marB="60960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93774"/>
                  </a:ext>
                </a:extLst>
              </a:tr>
              <a:tr h="444628">
                <a:tc gridSpan="2">
                  <a:txBody>
                    <a:bodyPr/>
                    <a:lstStyle/>
                    <a:p>
                      <a:pPr algn="l"/>
                      <a:endParaRPr lang="ru-RU" sz="1300" b="1" dirty="0">
                        <a:solidFill>
                          <a:srgbClr val="3E579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58891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7109" y="849220"/>
            <a:ext cx="1681795" cy="12836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2781" y="2186905"/>
            <a:ext cx="1668569" cy="1402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8692" y="849220"/>
            <a:ext cx="1838756" cy="12922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/>
          <a:srcRect l="15212" r="4883"/>
          <a:stretch/>
        </p:blipFill>
        <p:spPr>
          <a:xfrm>
            <a:off x="4755283" y="2188114"/>
            <a:ext cx="1838756" cy="14345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696365"/>
            <a:ext cx="1679651" cy="12268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C3E24A-C049-421E-A174-125FB20798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4655" t="37958" r="5823"/>
          <a:stretch/>
        </p:blipFill>
        <p:spPr>
          <a:xfrm>
            <a:off x="4754550" y="3669331"/>
            <a:ext cx="1838756" cy="14345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87990F-8C1F-4065-BD8F-4E64C11900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t="23030" b="14878"/>
          <a:stretch/>
        </p:blipFill>
        <p:spPr>
          <a:xfrm>
            <a:off x="2987824" y="5029677"/>
            <a:ext cx="1686523" cy="1538922"/>
          </a:xfrm>
          <a:prstGeom prst="rect">
            <a:avLst/>
          </a:prstGeom>
        </p:spPr>
      </p:pic>
      <p:sp>
        <p:nvSpPr>
          <p:cNvPr id="23" name="Прямоугольник 5">
            <a:extLst>
              <a:ext uri="{FF2B5EF4-FFF2-40B4-BE49-F238E27FC236}">
                <a16:creationId xmlns:a16="http://schemas.microsoft.com/office/drawing/2014/main" id="{4E4B256D-6043-4DC8-A7C6-43DABF1B81E0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lvl="0"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Инфраструктура размещения и санаторно-курортного лечения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BB3456-4795-4102-A656-D34DBBA3E3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>
          <a:xfrm>
            <a:off x="6637690" y="3669331"/>
            <a:ext cx="2320111" cy="143458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94BEFC-90EE-4D91-A131-7434B00EB1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4736968" y="5150548"/>
            <a:ext cx="1857071" cy="1411731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D625D4B3-AD16-48F8-A1A7-B61962AD4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/>
          <a:stretch/>
        </p:blipFill>
        <p:spPr>
          <a:xfrm>
            <a:off x="6645259" y="5154154"/>
            <a:ext cx="2324272" cy="14008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034D9D-1D3D-4E44-ABF7-9D444F2E2D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2E7C03BC-71E3-4945-B505-ED716C7B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10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2230"/>
              </p:ext>
            </p:extLst>
          </p:nvPr>
        </p:nvGraphicFramePr>
        <p:xfrm>
          <a:off x="43131" y="764704"/>
          <a:ext cx="3135020" cy="583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lvl="1" indent="0" algn="l"/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Музеи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Морской выставочный центр Музея мирового океана</a:t>
                      </a:r>
                      <a:endParaRPr lang="ru-RU" sz="13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Дом-музей скульптора Германа </a:t>
                      </a:r>
                      <a:r>
                        <a:rPr lang="ru-RU" sz="1300" b="0" dirty="0" err="1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Брахерта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Музей «Колесо истории»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lvl="1" indent="0" algn="l"/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Объекты культурного наследия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5 объектов археологического наследия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 объекта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культурного наследия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18097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(виллы, кирхи, памятники, другие здания и сооружения)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lvl="1" indent="0" algn="l"/>
                      <a:r>
                        <a:rPr lang="ru-RU" sz="1300" b="1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Учреждения культуры и туризма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152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Янтарь-холл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Органный зал Компании Макаров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Дом культуры п. Приморье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Детская школа искусств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кинотеатр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туристических центра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lvl="1" indent="0" algn="l"/>
                      <a:r>
                        <a:rPr lang="ru-RU" sz="1300" b="1" kern="1200" dirty="0">
                          <a:solidFill>
                            <a:srgbClr val="3E579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Объекты спорта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МАУ ФОК «Светлогорский»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Тренировочная база по футболу «Балтия»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более 20 спортивных площадок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и залов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9B1822-4689-43E4-9BE9-5CA74024E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279" r="27221" b="24620"/>
          <a:stretch/>
        </p:blipFill>
        <p:spPr>
          <a:xfrm>
            <a:off x="6985483" y="765746"/>
            <a:ext cx="1950539" cy="11492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92D557-6015-4165-B960-15C767723F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7828" y="764704"/>
            <a:ext cx="1062942" cy="11492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9AFDCF-8027-461C-B579-58D18FC0C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094" t="17243" r="27874" b="37708"/>
          <a:stretch/>
        </p:blipFill>
        <p:spPr>
          <a:xfrm>
            <a:off x="3373742" y="767587"/>
            <a:ext cx="2377643" cy="11492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7362AA-7E57-4656-81CB-8B871C6DE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42" y="1973758"/>
            <a:ext cx="2160240" cy="237558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81F045-8FA1-4078-B6D7-193AD1444C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"/>
          <a:stretch/>
        </p:blipFill>
        <p:spPr>
          <a:xfrm>
            <a:off x="6367925" y="4415819"/>
            <a:ext cx="2547695" cy="2126684"/>
          </a:xfrm>
          <a:prstGeom prst="rect">
            <a:avLst/>
          </a:prstGeom>
        </p:spPr>
      </p:pic>
      <p:pic>
        <p:nvPicPr>
          <p:cNvPr id="1026" name="Picture 2" descr="http://saysport.info/photos/thumbnails/organisation_15688_1.jpg">
            <a:extLst>
              <a:ext uri="{FF2B5EF4-FFF2-40B4-BE49-F238E27FC236}">
                <a16:creationId xmlns:a16="http://schemas.microsoft.com/office/drawing/2014/main" id="{5ACF840E-ED24-46DF-849C-AA892A77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42" y="4398660"/>
            <a:ext cx="2906915" cy="2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5">
            <a:extLst>
              <a:ext uri="{FF2B5EF4-FFF2-40B4-BE49-F238E27FC236}">
                <a16:creationId xmlns:a16="http://schemas.microsoft.com/office/drawing/2014/main" id="{123CE012-B2E7-4D7F-BFA3-D48D7422FFCD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lvl="0"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Социальная инфраструктура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F4ED2-073E-4A3B-904B-9562E347B9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69" y="4971695"/>
            <a:ext cx="1324276" cy="1916833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2D9DC9D-120C-4B6C-B19B-518942300257}"/>
              </a:ext>
            </a:extLst>
          </p:cNvPr>
          <p:cNvSpPr txBox="1">
            <a:spLocks/>
          </p:cNvSpPr>
          <p:nvPr/>
        </p:nvSpPr>
        <p:spPr bwMode="auto">
          <a:xfrm>
            <a:off x="7809379" y="6431328"/>
            <a:ext cx="13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08179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816358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22453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632716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040895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449074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2857253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265432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11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CD9AB3-FCB2-40B1-9A04-DC49D1744A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t="1789" r="10111"/>
          <a:stretch/>
        </p:blipFill>
        <p:spPr>
          <a:xfrm>
            <a:off x="5635947" y="1970875"/>
            <a:ext cx="3282411" cy="23909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D06C7D-3F00-4A83-A613-C20B1D0F0437}"/>
              </a:ext>
            </a:extLst>
          </p:cNvPr>
          <p:cNvSpPr txBox="1"/>
          <p:nvPr/>
        </p:nvSpPr>
        <p:spPr bwMode="auto">
          <a:xfrm>
            <a:off x="5853706" y="3988853"/>
            <a:ext cx="2940963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 rtlCol="0">
            <a:spAutoFit/>
          </a:bodyPr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lang="ru-RU" sz="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Тренировочная  площадка «Балтия», ул. Балтийская</a:t>
            </a:r>
          </a:p>
          <a:p>
            <a:pPr algn="ctr" defTabSz="914400" eaLnBrk="0" fontAlgn="base" hangingPunct="0">
              <a:spcAft>
                <a:spcPct val="0"/>
              </a:spcAft>
            </a:pPr>
            <a:r>
              <a:rPr lang="ru-RU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(трибуна на 500 посадочных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45790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79AA7D86-1FAC-4096-B791-A2BAD0F276CB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Планы по участию в региональных проектах 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рамках национальных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391D3-6F2D-45C2-A74E-1DB592CE8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7" t="15001" r="68938" b="18809"/>
          <a:stretch/>
        </p:blipFill>
        <p:spPr>
          <a:xfrm>
            <a:off x="8225" y="699152"/>
            <a:ext cx="1660406" cy="5250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30157-1838-4DA7-BAF1-6185C6FC7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565"/>
          <a:stretch/>
        </p:blipFill>
        <p:spPr>
          <a:xfrm>
            <a:off x="1539022" y="699152"/>
            <a:ext cx="1907150" cy="4949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581756-5D8C-448C-8B08-3E33758C7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8" t="10800" r="68796" b="31800"/>
          <a:stretch/>
        </p:blipFill>
        <p:spPr>
          <a:xfrm>
            <a:off x="3088543" y="708881"/>
            <a:ext cx="1620579" cy="43910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7711E0-30F7-49E2-855D-6A29354AF2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88" t="16402" r="62366" b="17800"/>
          <a:stretch/>
        </p:blipFill>
        <p:spPr>
          <a:xfrm>
            <a:off x="6223961" y="699153"/>
            <a:ext cx="2745086" cy="55381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D00E95-D3A2-407C-9C93-59AA8EBCE4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88" t="16401" r="67990" b="17801"/>
          <a:stretch/>
        </p:blipFill>
        <p:spPr>
          <a:xfrm>
            <a:off x="4561056" y="710850"/>
            <a:ext cx="1745613" cy="5078461"/>
          </a:xfrm>
          <a:prstGeom prst="rect">
            <a:avLst/>
          </a:prstGeom>
        </p:spPr>
      </p:pic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198ACF02-4668-4ECD-B184-0E7C7CA5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72919"/>
            <a:ext cx="8498801" cy="494917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Модельная библиотека в Светлогорске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Капитальный ремонт ДК п. Приморье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ДК в п. Донское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школы в г. Светлогорске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детского сада в п. Донское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Возведение беговой дорожки на базе ООШ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пос. Приморье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 спортивной базы в пос. Приморье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Ремонт спортивного зала МАОУ "СОШ №1" г. Светлогорска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Ремонт площадки МАОУ "СОШ п. Донское»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Очистка озера Тихое в г. Светлогорске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Расчистка русла реки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Светлогорка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Благоустройство дворовых и общественных территорий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E7AE7-F466-4705-ACA4-8B6A37CCB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41167"/>
            <a:ext cx="1324276" cy="1916833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6ABBC65-DB81-4AED-98A8-DF81CC5D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12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9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">
            <a:extLst>
              <a:ext uri="{FF2B5EF4-FFF2-40B4-BE49-F238E27FC236}">
                <a16:creationId xmlns:a16="http://schemas.microsoft.com/office/drawing/2014/main" id="{123CE012-B2E7-4D7F-BFA3-D48D7422FFCD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lvl="0"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Динамика развития социальной сферы 2011-2019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DF4ED2-073E-4A3B-904B-9562E347B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69" y="4971695"/>
            <a:ext cx="1324276" cy="1916833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2D9DC9D-120C-4B6C-B19B-518942300257}"/>
              </a:ext>
            </a:extLst>
          </p:cNvPr>
          <p:cNvSpPr txBox="1">
            <a:spLocks/>
          </p:cNvSpPr>
          <p:nvPr/>
        </p:nvSpPr>
        <p:spPr bwMode="auto">
          <a:xfrm>
            <a:off x="7809379" y="6431328"/>
            <a:ext cx="13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08179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816358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22453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632716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040895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449074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2857253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265432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90A255-486E-4BD2-80DB-B7B54185C879}"/>
              </a:ext>
            </a:extLst>
          </p:cNvPr>
          <p:cNvSpPr/>
          <p:nvPr/>
        </p:nvSpPr>
        <p:spPr>
          <a:xfrm>
            <a:off x="232108" y="764704"/>
            <a:ext cx="893093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современный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физкультурно-образовательный комплекс «Светлогорский»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 непрерывного образования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граждан пенсионного возраста Светлогорского городского округа» 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Старт добровольчества (</a:t>
            </a:r>
            <a:r>
              <a:rPr lang="ru-RU" sz="11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волонтерства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на территории муниципального образования 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открытие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детского сада «Солнышко»,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открытие трех спортивных уличных комплексов с 24 антивандальными тренажерами (в том числе для лиц с ограниченными возможностями здоровья)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построена многофункциональная спортивная площадка с резиновым покрытием в рамках программы «Газпром-детям»,  введен в эксплуатацию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 эстрады «Янтарь Холл»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введена в эксплуатацию современная многофункциональная спортивная площадка с резиновым покрытием в поселке Донское, построено новое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здание учебного корпуса Детской школы искусств им.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А.Т.Гречанинова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произведены ремонтные работы в филиале библиотеки в п. Приморье</a:t>
            </a:r>
          </a:p>
          <a:p>
            <a:pPr lvl="0"/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 в эксплуатацию современный мини-стадион в -1» в рамках программы «Газпром-детям» </a:t>
            </a:r>
          </a:p>
          <a:p>
            <a:pPr lvl="0"/>
            <a:endParaRPr lang="ru-RU" sz="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произведены строительно-монтажные работы в ДК п. Приморье: ремонт полов и замена дверей, капитальный ремонт                                концертного зала, благоустройство территории, проведено газоснабжение </a:t>
            </a:r>
            <a:r>
              <a:rPr lang="ru-RU" sz="11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теплогенераторной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ремонт кровли, монтаж башенных часов/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в рамках подготовки к Чемпионату мира по футболу FIFA-2018 введена в эксплуатацию                                           тренировочная база «Балтия»/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привлечением внебюджетных источников в рамках государственно-частного партнерства реализованы проекты по созданию площадок для пляжных видов спорта по ул. Ленина/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Парк янтарного периода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                                        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Сербский сквер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АНО «Центр развития компетенций» при поддержке Министерства муниципального развития Калининградской области в партнерстве с Администрацией Светлогорского района и Центром прикладной урбанистики реализован                                                                     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общественно-культурного центра «Телеграф»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(место для самореализации, общения и кооперации горожан) </a:t>
            </a:r>
          </a:p>
          <a:p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реализован проект «</a:t>
            </a:r>
            <a:r>
              <a:rPr lang="ru-RU" sz="11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Экотропа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трасса для маунтинбайка»</a:t>
            </a:r>
          </a:p>
        </p:txBody>
      </p:sp>
    </p:spTree>
    <p:extLst>
      <p:ext uri="{BB962C8B-B14F-4D97-AF65-F5344CB8AC3E}">
        <p14:creationId xmlns:p14="http://schemas.microsoft.com/office/powerpoint/2010/main" val="40589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748905E4-AAE2-4C35-A532-85D2C1AEF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468071"/>
              </p:ext>
            </p:extLst>
          </p:nvPr>
        </p:nvGraphicFramePr>
        <p:xfrm>
          <a:off x="4246843" y="4314973"/>
          <a:ext cx="5364088" cy="214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E7AE7-F466-4705-ACA4-8B6A37CCB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0E47A5B7-5650-4324-86CB-851F4A0C9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466519"/>
              </p:ext>
            </p:extLst>
          </p:nvPr>
        </p:nvGraphicFramePr>
        <p:xfrm>
          <a:off x="4265893" y="802179"/>
          <a:ext cx="5364088" cy="214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44F6A-C8D1-41BF-8D29-7B021E10BA0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288" t="15001" r="50000" b="18809"/>
          <a:stretch/>
        </p:blipFill>
        <p:spPr>
          <a:xfrm>
            <a:off x="1" y="779132"/>
            <a:ext cx="4799367" cy="5818220"/>
          </a:xfrm>
          <a:prstGeom prst="rect">
            <a:avLst/>
          </a:prstGeom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79AA7D86-1FAC-4096-B791-A2BAD0F276CB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Округ в социальных программах региона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6ABBC65-DB81-4AED-98A8-DF81CC5D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3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115573DA-CDC7-4C12-A4AF-6356787CE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97664"/>
              </p:ext>
            </p:extLst>
          </p:nvPr>
        </p:nvGraphicFramePr>
        <p:xfrm>
          <a:off x="4988818" y="3089451"/>
          <a:ext cx="415518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478">
                  <a:extLst>
                    <a:ext uri="{9D8B030D-6E8A-4147-A177-3AD203B41FA5}">
                      <a16:colId xmlns:a16="http://schemas.microsoft.com/office/drawing/2014/main" val="2967000535"/>
                    </a:ext>
                  </a:extLst>
                </a:gridCol>
                <a:gridCol w="774967">
                  <a:extLst>
                    <a:ext uri="{9D8B030D-6E8A-4147-A177-3AD203B41FA5}">
                      <a16:colId xmlns:a16="http://schemas.microsoft.com/office/drawing/2014/main" val="3799133892"/>
                    </a:ext>
                  </a:extLst>
                </a:gridCol>
                <a:gridCol w="734324">
                  <a:extLst>
                    <a:ext uri="{9D8B030D-6E8A-4147-A177-3AD203B41FA5}">
                      <a16:colId xmlns:a16="http://schemas.microsoft.com/office/drawing/2014/main" val="1605714060"/>
                    </a:ext>
                  </a:extLst>
                </a:gridCol>
                <a:gridCol w="914413">
                  <a:extLst>
                    <a:ext uri="{9D8B030D-6E8A-4147-A177-3AD203B41FA5}">
                      <a16:colId xmlns:a16="http://schemas.microsoft.com/office/drawing/2014/main" val="3758333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6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9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9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292E6D-C8EF-4A71-88C0-9BE179BC5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0801" r="50000" b="26200"/>
          <a:stretch/>
        </p:blipFill>
        <p:spPr>
          <a:xfrm>
            <a:off x="0" y="699152"/>
            <a:ext cx="5174180" cy="5970208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CFB4EAE-14CE-4C51-989F-B293729D2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722733"/>
              </p:ext>
            </p:extLst>
          </p:nvPr>
        </p:nvGraphicFramePr>
        <p:xfrm>
          <a:off x="4211960" y="4291711"/>
          <a:ext cx="5364088" cy="22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E7AE7-F466-4705-ACA4-8B6A37CCB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81A1E91C-4BA3-43A3-97EB-0D1071710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10578"/>
              </p:ext>
            </p:extLst>
          </p:nvPr>
        </p:nvGraphicFramePr>
        <p:xfrm>
          <a:off x="4265893" y="802179"/>
          <a:ext cx="5364088" cy="22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F60383E-3BD8-48F5-91F0-7DE31DA22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09381"/>
              </p:ext>
            </p:extLst>
          </p:nvPr>
        </p:nvGraphicFramePr>
        <p:xfrm>
          <a:off x="4988818" y="3212290"/>
          <a:ext cx="415518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478">
                  <a:extLst>
                    <a:ext uri="{9D8B030D-6E8A-4147-A177-3AD203B41FA5}">
                      <a16:colId xmlns:a16="http://schemas.microsoft.com/office/drawing/2014/main" val="2967000535"/>
                    </a:ext>
                  </a:extLst>
                </a:gridCol>
                <a:gridCol w="774967">
                  <a:extLst>
                    <a:ext uri="{9D8B030D-6E8A-4147-A177-3AD203B41FA5}">
                      <a16:colId xmlns:a16="http://schemas.microsoft.com/office/drawing/2014/main" val="3799133892"/>
                    </a:ext>
                  </a:extLst>
                </a:gridCol>
                <a:gridCol w="734324">
                  <a:extLst>
                    <a:ext uri="{9D8B030D-6E8A-4147-A177-3AD203B41FA5}">
                      <a16:colId xmlns:a16="http://schemas.microsoft.com/office/drawing/2014/main" val="1605714060"/>
                    </a:ext>
                  </a:extLst>
                </a:gridCol>
                <a:gridCol w="914413">
                  <a:extLst>
                    <a:ext uri="{9D8B030D-6E8A-4147-A177-3AD203B41FA5}">
                      <a16:colId xmlns:a16="http://schemas.microsoft.com/office/drawing/2014/main" val="3758333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6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6 915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9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6 651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99007"/>
                  </a:ext>
                </a:extLst>
              </a:tr>
            </a:tbl>
          </a:graphicData>
        </a:graphic>
      </p:graphicFrame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79AA7D86-1FAC-4096-B791-A2BAD0F276CB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Округ в социальных программах региона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6ABBC65-DB81-4AED-98A8-DF81CC5D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4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0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0442A9-3621-47BD-835C-09EAA27CD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0800" r="48425" b="31800"/>
          <a:stretch/>
        </p:blipFill>
        <p:spPr>
          <a:xfrm>
            <a:off x="0" y="713624"/>
            <a:ext cx="5364088" cy="5364088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435C14AF-40F0-4B1F-A662-D18730D24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15988"/>
              </p:ext>
            </p:extLst>
          </p:nvPr>
        </p:nvGraphicFramePr>
        <p:xfrm>
          <a:off x="4988818" y="3212290"/>
          <a:ext cx="415518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478">
                  <a:extLst>
                    <a:ext uri="{9D8B030D-6E8A-4147-A177-3AD203B41FA5}">
                      <a16:colId xmlns:a16="http://schemas.microsoft.com/office/drawing/2014/main" val="2967000535"/>
                    </a:ext>
                  </a:extLst>
                </a:gridCol>
                <a:gridCol w="774967">
                  <a:extLst>
                    <a:ext uri="{9D8B030D-6E8A-4147-A177-3AD203B41FA5}">
                      <a16:colId xmlns:a16="http://schemas.microsoft.com/office/drawing/2014/main" val="3799133892"/>
                    </a:ext>
                  </a:extLst>
                </a:gridCol>
                <a:gridCol w="734324">
                  <a:extLst>
                    <a:ext uri="{9D8B030D-6E8A-4147-A177-3AD203B41FA5}">
                      <a16:colId xmlns:a16="http://schemas.microsoft.com/office/drawing/2014/main" val="1605714060"/>
                    </a:ext>
                  </a:extLst>
                </a:gridCol>
                <a:gridCol w="914413">
                  <a:extLst>
                    <a:ext uri="{9D8B030D-6E8A-4147-A177-3AD203B41FA5}">
                      <a16:colId xmlns:a16="http://schemas.microsoft.com/office/drawing/2014/main" val="3758333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13 797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6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9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99007"/>
                  </a:ext>
                </a:extLst>
              </a:tr>
            </a:tbl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AAC9596-EA05-43DD-B774-546B27C6C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595692"/>
              </p:ext>
            </p:extLst>
          </p:nvPr>
        </p:nvGraphicFramePr>
        <p:xfrm>
          <a:off x="4229213" y="4310080"/>
          <a:ext cx="5364088" cy="22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79AA7D86-1FAC-4096-B791-A2BAD0F276CB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Округ в социальных программах региона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E7AE7-F466-4705-ACA4-8B6A37CCB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6ABBC65-DB81-4AED-98A8-DF81CC5D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5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2F262E6-1384-462E-917F-97EA0AA26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341241"/>
              </p:ext>
            </p:extLst>
          </p:nvPr>
        </p:nvGraphicFramePr>
        <p:xfrm>
          <a:off x="4265893" y="780288"/>
          <a:ext cx="5364088" cy="230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2153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9ABAA9-5618-43EE-962E-1916C4E9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6402" r="49212" b="17800"/>
          <a:stretch/>
        </p:blipFill>
        <p:spPr>
          <a:xfrm>
            <a:off x="-1" y="699152"/>
            <a:ext cx="5142311" cy="6042216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BF3AFAD-F296-45B3-BC9D-01A3B89A2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5205"/>
              </p:ext>
            </p:extLst>
          </p:nvPr>
        </p:nvGraphicFramePr>
        <p:xfrm>
          <a:off x="4265893" y="4259115"/>
          <a:ext cx="5364088" cy="231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79AA7D86-1FAC-4096-B791-A2BAD0F276CB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Округ в социальных программах региона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E7AE7-F466-4705-ACA4-8B6A37CCB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6ABBC65-DB81-4AED-98A8-DF81CC5D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6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E1BF705-593E-4F62-B382-80A484EF6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007684"/>
              </p:ext>
            </p:extLst>
          </p:nvPr>
        </p:nvGraphicFramePr>
        <p:xfrm>
          <a:off x="4265893" y="802179"/>
          <a:ext cx="5364088" cy="225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0B41B7E-EB2A-4E9C-89F0-087BD90EF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0952"/>
              </p:ext>
            </p:extLst>
          </p:nvPr>
        </p:nvGraphicFramePr>
        <p:xfrm>
          <a:off x="4988818" y="3170848"/>
          <a:ext cx="4155182" cy="1088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5430">
                  <a:extLst>
                    <a:ext uri="{9D8B030D-6E8A-4147-A177-3AD203B41FA5}">
                      <a16:colId xmlns:a16="http://schemas.microsoft.com/office/drawing/2014/main" val="2967000535"/>
                    </a:ext>
                  </a:extLst>
                </a:gridCol>
                <a:gridCol w="691015">
                  <a:extLst>
                    <a:ext uri="{9D8B030D-6E8A-4147-A177-3AD203B41FA5}">
                      <a16:colId xmlns:a16="http://schemas.microsoft.com/office/drawing/2014/main" val="3799133892"/>
                    </a:ext>
                  </a:extLst>
                </a:gridCol>
                <a:gridCol w="734324">
                  <a:extLst>
                    <a:ext uri="{9D8B030D-6E8A-4147-A177-3AD203B41FA5}">
                      <a16:colId xmlns:a16="http://schemas.microsoft.com/office/drawing/2014/main" val="1605714060"/>
                    </a:ext>
                  </a:extLst>
                </a:gridCol>
                <a:gridCol w="914413">
                  <a:extLst>
                    <a:ext uri="{9D8B030D-6E8A-4147-A177-3AD203B41FA5}">
                      <a16:colId xmlns:a16="http://schemas.microsoft.com/office/drawing/2014/main" val="3758333477"/>
                    </a:ext>
                  </a:extLst>
                </a:gridCol>
              </a:tblGrid>
              <a:tr h="286913">
                <a:tc>
                  <a:txBody>
                    <a:bodyPr/>
                    <a:lstStyle/>
                    <a:p>
                      <a:r>
                        <a:rPr lang="ru-RU" sz="1100" b="0" kern="120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Федеральный</a:t>
                      </a:r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122 316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67401"/>
                  </a:ext>
                </a:extLst>
              </a:tr>
              <a:tr h="286913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36 081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99956"/>
                  </a:ext>
                </a:extLst>
              </a:tr>
              <a:tr h="514440"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Муниципальный бюджет и внебюджетные источники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56 878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cap="none" spc="0" dirty="0">
                          <a:ln w="0"/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9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0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5649FA-9C5D-4F3E-810E-37B6356F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113" y="4545832"/>
            <a:ext cx="2826865" cy="1885496"/>
          </a:xfrm>
          <a:prstGeom prst="rect">
            <a:avLst/>
          </a:prstGeom>
        </p:spPr>
      </p:pic>
      <p:sp>
        <p:nvSpPr>
          <p:cNvPr id="15" name="Прямоугольник 5"/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lvl="0"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Муниципальные программы людям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05759B-88FA-4C51-AA82-693D319D3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85260"/>
              </p:ext>
            </p:extLst>
          </p:nvPr>
        </p:nvGraphicFramePr>
        <p:xfrm>
          <a:off x="62713" y="790575"/>
          <a:ext cx="2437207" cy="5640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7207">
                  <a:extLst>
                    <a:ext uri="{9D8B030D-6E8A-4147-A177-3AD203B41FA5}">
                      <a16:colId xmlns:a16="http://schemas.microsoft.com/office/drawing/2014/main" val="1189852066"/>
                    </a:ext>
                  </a:extLst>
                </a:gridCol>
              </a:tblGrid>
              <a:tr h="56407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территории  округа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действует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муниципальных программ,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 них </a:t>
                      </a:r>
                      <a:r>
                        <a:rPr lang="en-US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имеют социальную направленность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rgbClr val="3E5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бюджет социальных программ составляет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311,1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млн. руб.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или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50,3%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общего бюджета</a:t>
                      </a:r>
                    </a:p>
                    <a:p>
                      <a:endParaRPr lang="ru-RU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71314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A80F8F-AD91-49F7-AF58-AD6F77B38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68" y="4941167"/>
            <a:ext cx="1324276" cy="1916833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B07FE9BD-BFB3-4018-B78F-28F823C3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7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D4AD828E-40BA-4160-B2DC-C07DC5128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81004"/>
              </p:ext>
            </p:extLst>
          </p:nvPr>
        </p:nvGraphicFramePr>
        <p:xfrm>
          <a:off x="2609047" y="790574"/>
          <a:ext cx="3534520" cy="5640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431">
                  <a:extLst>
                    <a:ext uri="{9D8B030D-6E8A-4147-A177-3AD203B41FA5}">
                      <a16:colId xmlns:a16="http://schemas.microsoft.com/office/drawing/2014/main" val="1058991611"/>
                    </a:ext>
                  </a:extLst>
                </a:gridCol>
                <a:gridCol w="3000089">
                  <a:extLst>
                    <a:ext uri="{9D8B030D-6E8A-4147-A177-3AD203B41FA5}">
                      <a16:colId xmlns:a16="http://schemas.microsoft.com/office/drawing/2014/main" val="52732548"/>
                    </a:ext>
                  </a:extLst>
                </a:gridCol>
              </a:tblGrid>
              <a:tr h="267814">
                <a:tc>
                  <a:txBody>
                    <a:bodyPr/>
                    <a:lstStyle/>
                    <a:p>
                      <a:pPr indent="0"/>
                      <a:endParaRPr lang="ru-RU" sz="115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1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Дошкольное образование</a:t>
                      </a: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18469"/>
                  </a:ext>
                </a:extLst>
              </a:tr>
              <a:tr h="1140590"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3 - 7 </a:t>
                      </a:r>
                    </a:p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5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 воспитанников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5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муниципальных дошкольных образовательных учреждений</a:t>
                      </a:r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5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дошкольная группа кратковременного пребывания детей в МАОУ СОШ п. Донское 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4151685633"/>
                  </a:ext>
                </a:extLst>
              </a:tr>
              <a:tr h="258931">
                <a:tc>
                  <a:txBody>
                    <a:bodyPr/>
                    <a:lstStyle/>
                    <a:p>
                      <a:pPr algn="ctr"/>
                      <a:endParaRPr lang="ru-RU" sz="11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1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51626"/>
                  </a:ext>
                </a:extLst>
              </a:tr>
              <a:tr h="962740"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7 - 18 </a:t>
                      </a:r>
                    </a:p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5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1577 обучающихся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 общеобразовательных учреждения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школьное дополнительное образования (студии и кружки различной направленности)</a:t>
                      </a: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941248078"/>
                  </a:ext>
                </a:extLst>
              </a:tr>
              <a:tr h="268935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ru-RU" sz="11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Дополнительное образование</a:t>
                      </a: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32111"/>
                  </a:ext>
                </a:extLst>
              </a:tr>
              <a:tr h="1342221"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5 - 18 </a:t>
                      </a:r>
                    </a:p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5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1769 человек (75,1 %)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МБУ ДО «Детско-юношеский центр»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МБУДО «Детская школа искусств им. А.Т. Гречанинова»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МАУ ФОК «Светлогорский» (отделение дополнительного образования спортивного направления)</a:t>
                      </a: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3144568346"/>
                  </a:ext>
                </a:extLst>
              </a:tr>
              <a:tr h="258931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1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Самообразование</a:t>
                      </a: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95123"/>
                  </a:ext>
                </a:extLst>
              </a:tr>
              <a:tr h="1140590">
                <a:tc>
                  <a:txBody>
                    <a:bodyPr/>
                    <a:lstStyle/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55-90</a:t>
                      </a:r>
                    </a:p>
                    <a:p>
                      <a:pPr algn="ctr"/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5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ru-RU" sz="115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Университет непрерывного образования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волонтёрский проект - 30 преподавателей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 студентов серебряного возраста 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 факультетов</a:t>
                      </a: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85036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34DB604-C84E-43E8-BBDA-BA79664B12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5068"/>
          <a:stretch/>
        </p:blipFill>
        <p:spPr>
          <a:xfrm>
            <a:off x="6225952" y="786174"/>
            <a:ext cx="2828244" cy="15320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455703A-F80C-4925-9AA2-E6D547681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35" y="2486252"/>
            <a:ext cx="2828243" cy="18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2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3E10B1-470C-4FD0-9609-C72B5C10F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427"/>
          <a:stretch/>
        </p:blipFill>
        <p:spPr>
          <a:xfrm>
            <a:off x="6176018" y="4852267"/>
            <a:ext cx="2872867" cy="1601942"/>
          </a:xfrm>
          <a:prstGeom prst="rect">
            <a:avLst/>
          </a:prstGeom>
        </p:spPr>
      </p:pic>
      <p:sp>
        <p:nvSpPr>
          <p:cNvPr id="15" name="Прямоугольник 5"/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lvl="0"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kern="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Университет непрерывного образования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05759B-88FA-4C51-AA82-693D319D3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9024"/>
              </p:ext>
            </p:extLst>
          </p:nvPr>
        </p:nvGraphicFramePr>
        <p:xfrm>
          <a:off x="62713" y="790574"/>
          <a:ext cx="2437207" cy="5654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7207">
                  <a:extLst>
                    <a:ext uri="{9D8B030D-6E8A-4147-A177-3AD203B41FA5}">
                      <a16:colId xmlns:a16="http://schemas.microsoft.com/office/drawing/2014/main" val="1189852066"/>
                    </a:ext>
                  </a:extLst>
                </a:gridCol>
              </a:tblGrid>
              <a:tr h="56542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rgbClr val="3E5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rgbClr val="3E5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solidFill>
                          <a:srgbClr val="3E5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Исключительно волонтерский проект  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преподавателей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студентов серебряного возраста</a:t>
                      </a:r>
                      <a:r>
                        <a:rPr lang="en-US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endParaRPr lang="ru-RU" sz="1400" dirty="0">
                        <a:solidFill>
                          <a:srgbClr val="3E57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</a:t>
                      </a:r>
                      <a:r>
                        <a:rPr lang="ru-RU" sz="2400" kern="12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15% </a:t>
                      </a:r>
                      <a:r>
                        <a:rPr lang="ru-RU" sz="1400" kern="12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пенсионеров</a:t>
                      </a:r>
                      <a:r>
                        <a:rPr lang="ru-RU" sz="2400" kern="12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от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лет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факультетов</a:t>
                      </a:r>
                    </a:p>
                    <a:p>
                      <a:endParaRPr lang="ru-RU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71314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A80F8F-AD91-49F7-AF58-AD6F77B38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68" y="4941167"/>
            <a:ext cx="1324276" cy="1916833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B07FE9BD-BFB3-4018-B78F-28F823C3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379" y="6431328"/>
            <a:ext cx="1324275" cy="457200"/>
          </a:xfrm>
          <a:noFill/>
        </p:spPr>
        <p:txBody>
          <a:bodyPr/>
          <a:lstStyle/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8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21C50F-4831-4377-9CD0-28D9725F32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908720"/>
            <a:ext cx="1010311" cy="101331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6" name="Picture 3" descr="C:\Users\o.krylova\Крылова\ПРОЕКТЫ\конкурс социальных практик\серебряные волонтеры Университета.jpg">
            <a:extLst>
              <a:ext uri="{FF2B5EF4-FFF2-40B4-BE49-F238E27FC236}">
                <a16:creationId xmlns:a16="http://schemas.microsoft.com/office/drawing/2014/main" id="{9D4AB04E-8EF9-4833-8122-CED98F34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0753" y="806277"/>
            <a:ext cx="2893507" cy="192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одержимое 7" descr="FQ1R2386.JPG">
            <a:extLst>
              <a:ext uri="{FF2B5EF4-FFF2-40B4-BE49-F238E27FC236}">
                <a16:creationId xmlns:a16="http://schemas.microsoft.com/office/drawing/2014/main" id="{16D9CB01-C5E5-4457-9708-30226F3CE8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3318" y="2823031"/>
            <a:ext cx="2893507" cy="192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741F6D99-B9E0-402C-80A5-9E1FF30D0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31152"/>
              </p:ext>
            </p:extLst>
          </p:nvPr>
        </p:nvGraphicFramePr>
        <p:xfrm>
          <a:off x="2843808" y="806277"/>
          <a:ext cx="2893507" cy="5809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507">
                  <a:extLst>
                    <a:ext uri="{9D8B030D-6E8A-4147-A177-3AD203B41FA5}">
                      <a16:colId xmlns:a16="http://schemas.microsoft.com/office/drawing/2014/main" val="1058991611"/>
                    </a:ext>
                  </a:extLst>
                </a:gridCol>
                <a:gridCol w="2456000">
                  <a:extLst>
                    <a:ext uri="{9D8B030D-6E8A-4147-A177-3AD203B41FA5}">
                      <a16:colId xmlns:a16="http://schemas.microsoft.com/office/drawing/2014/main" val="52732548"/>
                    </a:ext>
                  </a:extLst>
                </a:gridCol>
              </a:tblGrid>
              <a:tr h="745588">
                <a:tc gridSpan="2">
                  <a:txBody>
                    <a:bodyPr/>
                    <a:lstStyle/>
                    <a:p>
                      <a:pPr indent="0"/>
                      <a:r>
                        <a:rPr lang="ru-RU" sz="11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Решает задачи</a:t>
                      </a:r>
                    </a:p>
                    <a:p>
                      <a:pPr indent="0"/>
                      <a:endParaRPr lang="ru-RU" sz="11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/>
                      <a:endParaRPr lang="ru-RU" sz="11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18469"/>
                  </a:ext>
                </a:extLst>
              </a:tr>
              <a:tr h="913847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marR="0" lvl="0" indent="-171450" algn="just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отвлеченность граждан трудоспособного возраста от проблем пенсионеров и вовлеченность в активную жизнь</a:t>
                      </a:r>
                    </a:p>
                    <a:p>
                      <a:pPr marL="171450" lvl="0" indent="-171450" algn="just" defTabSz="816358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4151685633"/>
                  </a:ext>
                </a:extLst>
              </a:tr>
              <a:tr h="252867">
                <a:tc gridSpan="2">
                  <a:txBody>
                    <a:bodyPr/>
                    <a:lstStyle/>
                    <a:p>
                      <a:pPr algn="ctr"/>
                      <a:endParaRPr lang="ru-RU" sz="11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 algn="just" defTabSz="816358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51626"/>
                  </a:ext>
                </a:extLst>
              </a:tr>
              <a:tr h="595377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marR="0" lvl="0" indent="-171450" algn="just" defTabSz="81635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интеграция пожилых людей в местное сообщество</a:t>
                      </a: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941248078"/>
                  </a:ext>
                </a:extLst>
              </a:tr>
              <a:tr h="252867">
                <a:tc gridSpan="2"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 algn="just" defTabSz="816358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32111"/>
                  </a:ext>
                </a:extLst>
              </a:tr>
              <a:tr h="745588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tc>
                  <a:txBody>
                    <a:bodyPr/>
                    <a:lstStyle/>
                    <a:p>
                      <a:pPr marL="171450" marR="0" lvl="0" indent="-171450" algn="just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качества жизни, духовного и физического здоровья пожилых людей</a:t>
                      </a:r>
                    </a:p>
                    <a:p>
                      <a:pPr marL="171450" marR="0" lvl="0" indent="-171450" algn="just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/>
                </a:tc>
                <a:extLst>
                  <a:ext uri="{0D108BD9-81ED-4DB2-BD59-A6C34878D82A}">
                    <a16:rowId xmlns:a16="http://schemas.microsoft.com/office/drawing/2014/main" val="3144568346"/>
                  </a:ext>
                </a:extLst>
              </a:tr>
              <a:tr h="252867">
                <a:tc gridSpan="2"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lvl="0" indent="-171450" algn="just" defTabSz="816358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95123"/>
                  </a:ext>
                </a:extLst>
              </a:tr>
              <a:tr h="577329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устранение чувства одиночества у пожилых людей</a:t>
                      </a:r>
                    </a:p>
                    <a:p>
                      <a:pPr marL="171450" marR="0" lvl="0" indent="-171450" algn="just" defTabSz="816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85036"/>
                  </a:ext>
                </a:extLst>
              </a:tr>
              <a:tr h="252867">
                <a:tc gridSpan="2"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3569"/>
                  </a:ext>
                </a:extLst>
              </a:tr>
              <a:tr h="913847">
                <a:tc>
                  <a:txBody>
                    <a:bodyPr/>
                    <a:lstStyle/>
                    <a:p>
                      <a:pPr algn="ctr"/>
                      <a:endParaRPr lang="ru-RU" sz="115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5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организация консорциума субъектов муниципальной экономики для реализации корпоративных благотворительных программ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5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127" marR="83127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0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8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E4DFAA-F4D7-41CB-89B5-3938AA45F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0" y="4006878"/>
            <a:ext cx="3782444" cy="25216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8029165-C3BA-4A25-9D0E-495435836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24" y="4950693"/>
            <a:ext cx="1324276" cy="1916833"/>
          </a:xfrm>
          <a:prstGeom prst="rect">
            <a:avLst/>
          </a:prstGeom>
        </p:spPr>
      </p:pic>
      <p:sp>
        <p:nvSpPr>
          <p:cNvPr id="23" name="Прямоугольник 5">
            <a:extLst>
              <a:ext uri="{FF2B5EF4-FFF2-40B4-BE49-F238E27FC236}">
                <a16:creationId xmlns:a16="http://schemas.microsoft.com/office/drawing/2014/main" id="{AE2B16C7-FED6-4112-BE61-C104C9B3D7F4}"/>
              </a:ext>
            </a:extLst>
          </p:cNvPr>
          <p:cNvSpPr/>
          <p:nvPr/>
        </p:nvSpPr>
        <p:spPr>
          <a:xfrm>
            <a:off x="0" y="0"/>
            <a:ext cx="9144000" cy="69915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noFill/>
            <a:prstDash val="solid"/>
          </a:ln>
        </p:spPr>
        <p:txBody>
          <a:bodyPr vert="horz" wrap="square" lIns="81636" tIns="40818" rIns="81636" bIns="40818" anchor="ctr" anchorCtr="1" compatLnSpc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3E57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Спортивная жизнь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B686D23-302B-456B-8037-087B22390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25680"/>
              </p:ext>
            </p:extLst>
          </p:nvPr>
        </p:nvGraphicFramePr>
        <p:xfrm>
          <a:off x="3463080" y="814269"/>
          <a:ext cx="5617971" cy="310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3624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 жителей, </a:t>
                      </a:r>
                    </a:p>
                    <a:p>
                      <a:pPr algn="ctr"/>
                      <a:r>
                        <a:rPr lang="ru-R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систематически занимающихся спортом</a:t>
                      </a:r>
                    </a:p>
                    <a:p>
                      <a:pPr algn="ctr"/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 14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15-17 лет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18-29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лет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30-59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90756"/>
                  </a:ext>
                </a:extLst>
              </a:tr>
              <a:tr h="75320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3 - 14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15-18 лет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19-29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30-54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лет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– 79 лет</a:t>
                      </a: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+</a:t>
                      </a:r>
                      <a:b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ru-RU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31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1 782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520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2 109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1 405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374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4   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8C066183-7604-4B5B-8552-EC3C390B3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4086"/>
              </p:ext>
            </p:extLst>
          </p:nvPr>
        </p:nvGraphicFramePr>
        <p:xfrm>
          <a:off x="62950" y="813107"/>
          <a:ext cx="3326435" cy="5754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6435">
                  <a:extLst>
                    <a:ext uri="{9D8B030D-6E8A-4147-A177-3AD203B41FA5}">
                      <a16:colId xmlns:a16="http://schemas.microsoft.com/office/drawing/2014/main" val="1189852066"/>
                    </a:ext>
                  </a:extLst>
                </a:gridCol>
              </a:tblGrid>
              <a:tr h="5754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ГТО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Центр тестирования в Светлогорском городском округе создан на базе </a:t>
                      </a:r>
                      <a:r>
                        <a:rPr lang="ru-RU" sz="1400" dirty="0" err="1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ФОКа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и ведет работу с 2017 года.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2 года работы в комплексе задействовано более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человек разного возраста.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сегодняшний день к испытаниям приступили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(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11,4 %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населения) человек, из них 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2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 </a:t>
                      </a:r>
                      <a:r>
                        <a:rPr lang="ru-RU" sz="1400" dirty="0">
                          <a:solidFill>
                            <a:srgbClr val="3E57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всех приступивших) выполнили нормативы на различные знаки отличия.</a:t>
                      </a:r>
                    </a:p>
                    <a:p>
                      <a:endParaRPr lang="ru-RU" sz="1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71314"/>
                  </a:ext>
                </a:extLst>
              </a:tr>
            </a:tbl>
          </a:graphicData>
        </a:graphic>
      </p:graphicFrame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8DDC3701-531B-4E18-AF1C-8987C1A0771F}"/>
              </a:ext>
            </a:extLst>
          </p:cNvPr>
          <p:cNvSpPr txBox="1">
            <a:spLocks/>
          </p:cNvSpPr>
          <p:nvPr/>
        </p:nvSpPr>
        <p:spPr bwMode="auto">
          <a:xfrm>
            <a:off x="7809379" y="6431328"/>
            <a:ext cx="13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08179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816358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22453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632716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040895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449074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2857253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265432" algn="l" defTabSz="816358" rtl="0" eaLnBrk="1" latinLnBrk="0" hangingPunct="1"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476F712-A138-462B-A26A-E455A50D049F}" type="slidenum">
              <a:rPr lang="ru-RU" alt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9</a:t>
            </a:fld>
            <a:endParaRPr lang="ru-RU" alt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Содержимое 4" descr="vstupai-v-socseti_a4-02-724x1024.jpg">
            <a:extLst>
              <a:ext uri="{FF2B5EF4-FFF2-40B4-BE49-F238E27FC236}">
                <a16:creationId xmlns:a16="http://schemas.microsoft.com/office/drawing/2014/main" id="{D7325849-B9A7-4EF6-B646-861A3B1F3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63079" y="4008394"/>
            <a:ext cx="1782871" cy="2521629"/>
          </a:xfrm>
        </p:spPr>
      </p:pic>
    </p:spTree>
    <p:extLst>
      <p:ext uri="{BB962C8B-B14F-4D97-AF65-F5344CB8AC3E}">
        <p14:creationId xmlns:p14="http://schemas.microsoft.com/office/powerpoint/2010/main" val="18927772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3F25A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3F25A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lIns="90000" tIns="46800" rIns="90000" bIns="46800">
        <a:spAutoFit/>
      </a:bodyPr>
      <a:lstStyle>
        <a:defPPr>
          <a:spcBef>
            <a:spcPct val="50000"/>
          </a:spcBef>
          <a:defRPr sz="1200" b="1" dirty="0">
            <a:solidFill>
              <a:srgbClr val="001251"/>
            </a:solidFill>
            <a:latin typeface="Verdana" pitchFamily="34" charset="0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24085</TotalTime>
  <Words>1302</Words>
  <Application>Microsoft Office PowerPoint</Application>
  <PresentationFormat>Экран (4:3)</PresentationFormat>
  <Paragraphs>308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Агенство регионального развития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 Светлогорского района</dc:creator>
  <cp:lastModifiedBy>Rash Kaz</cp:lastModifiedBy>
  <cp:revision>1555</cp:revision>
  <cp:lastPrinted>2019-07-23T07:09:22Z</cp:lastPrinted>
  <dcterms:created xsi:type="dcterms:W3CDTF">2002-03-11T13:09:19Z</dcterms:created>
  <dcterms:modified xsi:type="dcterms:W3CDTF">2019-08-08T11:00:39Z</dcterms:modified>
</cp:coreProperties>
</file>