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5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drawings/drawing7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8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4.xml" ContentType="application/vnd.openxmlformats-officedocument.presentationml.notesSlide+xml"/>
  <Override PartName="/ppt/charts/chart1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15.xml" ContentType="application/vnd.openxmlformats-officedocument.presentationml.notesSlide+xml"/>
  <Override PartName="/ppt/charts/chart21.xml" ContentType="application/vnd.openxmlformats-officedocument.drawingml.chart+xml"/>
  <Override PartName="/ppt/drawings/drawing9.xml" ContentType="application/vnd.openxmlformats-officedocument.drawingml.chartshapes+xml"/>
  <Override PartName="/ppt/charts/chart22.xml" ContentType="application/vnd.openxmlformats-officedocument.drawingml.chart+xml"/>
  <Override PartName="/ppt/drawings/drawing10.xml" ContentType="application/vnd.openxmlformats-officedocument.drawingml.chartshapes+xml"/>
  <Override PartName="/ppt/charts/chart23.xml" ContentType="application/vnd.openxmlformats-officedocument.drawingml.chart+xml"/>
  <Override PartName="/ppt/notesSlides/notesSlide16.xml" ContentType="application/vnd.openxmlformats-officedocument.presentationml.notesSlide+xml"/>
  <Override PartName="/ppt/charts/chart24.xml" ContentType="application/vnd.openxmlformats-officedocument.drawingml.chart+xml"/>
  <Override PartName="/ppt/drawings/drawing11.xml" ContentType="application/vnd.openxmlformats-officedocument.drawingml.chartshapes+xml"/>
  <Override PartName="/ppt/charts/chart25.xml" ContentType="application/vnd.openxmlformats-officedocument.drawingml.chart+xml"/>
  <Override PartName="/ppt/drawings/drawing12.xml" ContentType="application/vnd.openxmlformats-officedocument.drawingml.chartshapes+xml"/>
  <Override PartName="/ppt/charts/chart26.xml" ContentType="application/vnd.openxmlformats-officedocument.drawingml.chart+xml"/>
  <Override PartName="/ppt/drawings/drawing13.xml" ContentType="application/vnd.openxmlformats-officedocument.drawingml.chartshapes+xml"/>
  <Override PartName="/ppt/charts/chart27.xml" ContentType="application/vnd.openxmlformats-officedocument.drawingml.chart+xml"/>
  <Override PartName="/ppt/drawings/drawing14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54"/>
  </p:notesMasterIdLst>
  <p:sldIdLst>
    <p:sldId id="256" r:id="rId2"/>
    <p:sldId id="493" r:id="rId3"/>
    <p:sldId id="498" r:id="rId4"/>
    <p:sldId id="438" r:id="rId5"/>
    <p:sldId id="439" r:id="rId6"/>
    <p:sldId id="549" r:id="rId7"/>
    <p:sldId id="550" r:id="rId8"/>
    <p:sldId id="551" r:id="rId9"/>
    <p:sldId id="511" r:id="rId10"/>
    <p:sldId id="502" r:id="rId11"/>
    <p:sldId id="529" r:id="rId12"/>
    <p:sldId id="488" r:id="rId13"/>
    <p:sldId id="528" r:id="rId14"/>
    <p:sldId id="517" r:id="rId15"/>
    <p:sldId id="437" r:id="rId16"/>
    <p:sldId id="556" r:id="rId17"/>
    <p:sldId id="440" r:id="rId18"/>
    <p:sldId id="516" r:id="rId19"/>
    <p:sldId id="530" r:id="rId20"/>
    <p:sldId id="548" r:id="rId21"/>
    <p:sldId id="459" r:id="rId22"/>
    <p:sldId id="531" r:id="rId23"/>
    <p:sldId id="518" r:id="rId24"/>
    <p:sldId id="519" r:id="rId25"/>
    <p:sldId id="534" r:id="rId26"/>
    <p:sldId id="535" r:id="rId27"/>
    <p:sldId id="537" r:id="rId28"/>
    <p:sldId id="560" r:id="rId29"/>
    <p:sldId id="506" r:id="rId30"/>
    <p:sldId id="557" r:id="rId31"/>
    <p:sldId id="539" r:id="rId32"/>
    <p:sldId id="541" r:id="rId33"/>
    <p:sldId id="520" r:id="rId34"/>
    <p:sldId id="552" r:id="rId35"/>
    <p:sldId id="509" r:id="rId36"/>
    <p:sldId id="553" r:id="rId37"/>
    <p:sldId id="554" r:id="rId38"/>
    <p:sldId id="555" r:id="rId39"/>
    <p:sldId id="522" r:id="rId40"/>
    <p:sldId id="542" r:id="rId41"/>
    <p:sldId id="543" r:id="rId42"/>
    <p:sldId id="544" r:id="rId43"/>
    <p:sldId id="523" r:id="rId44"/>
    <p:sldId id="525" r:id="rId45"/>
    <p:sldId id="545" r:id="rId46"/>
    <p:sldId id="546" r:id="rId47"/>
    <p:sldId id="547" r:id="rId48"/>
    <p:sldId id="559" r:id="rId49"/>
    <p:sldId id="558" r:id="rId50"/>
    <p:sldId id="562" r:id="rId51"/>
    <p:sldId id="561" r:id="rId52"/>
    <p:sldId id="284" r:id="rId53"/>
  </p:sldIdLst>
  <p:sldSz cx="9144000" cy="6858000" type="screen4x3"/>
  <p:notesSz cx="9947275" cy="6858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itchFamily="34" charset="0"/>
        <a:ea typeface="Microsoft YaHei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itchFamily="34" charset="0"/>
        <a:ea typeface="Microsoft YaHei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itchFamily="34" charset="0"/>
        <a:ea typeface="Microsoft YaHei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itchFamily="34" charset="0"/>
        <a:ea typeface="Microsoft YaHei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pitchFamily="34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pitchFamily="34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pitchFamily="34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pitchFamily="34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pitchFamily="34" charset="0"/>
        <a:ea typeface="Microsoft YaHei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6" userDrawn="1">
          <p15:clr>
            <a:srgbClr val="A4A3A4"/>
          </p15:clr>
        </p15:guide>
        <p15:guide id="2" pos="216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Хоменко Наталья Владимировна" initials="ХНВ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9900"/>
    <a:srgbClr val="CC3300"/>
    <a:srgbClr val="FFCC99"/>
    <a:srgbClr val="FA0000"/>
    <a:srgbClr val="FF66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9" autoAdjust="0"/>
    <p:restoredTop sz="94737" autoAdjust="0"/>
  </p:normalViewPr>
  <p:slideViewPr>
    <p:cSldViewPr>
      <p:cViewPr varScale="1">
        <p:scale>
          <a:sx n="115" d="100"/>
          <a:sy n="115" d="100"/>
        </p:scale>
        <p:origin x="1674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06"/>
        <p:guide pos="216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20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Excel23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Excel24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_____Microsoft_Excel25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_____Microsoft_Excel26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5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/>
              <a:t>Количество</a:t>
            </a:r>
            <a:r>
              <a:rPr lang="ru-RU" sz="1400" baseline="0" dirty="0"/>
              <a:t> коек для беременных и рожениц в акушерских стационарах</a:t>
            </a:r>
            <a:endParaRPr lang="ru-RU" sz="14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6 мес 2018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837180128133911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831-4F7D-96C5-5B936A93E6F4}"/>
                </c:ext>
              </c:extLst>
            </c:dLbl>
            <c:dLbl>
              <c:idx val="1"/>
              <c:layout>
                <c:manualLayout>
                  <c:x val="-3.306924230641040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831-4F7D-96C5-5B936A93E6F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E5-4923-BE6A-C24540EC54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 гр.</c:v>
                </c:pt>
                <c:pt idx="1">
                  <c:v> 3 гр.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141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31-4F7D-96C5-5B936A93E6F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6 мес 2019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7.3487205125356472E-3"/>
                  <c:y val="2.19260687491023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831-4F7D-96C5-5B936A93E6F4}"/>
                </c:ext>
              </c:extLst>
            </c:dLbl>
            <c:dLbl>
              <c:idx val="1"/>
              <c:layout>
                <c:manualLayout>
                  <c:x val="7.3487205125356472E-3"/>
                  <c:y val="-8.770427499640897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831-4F7D-96C5-5B936A93E6F4}"/>
                </c:ext>
              </c:extLst>
            </c:dLbl>
            <c:dLbl>
              <c:idx val="2"/>
              <c:layout>
                <c:manualLayout>
                  <c:x val="1.8371801281339119E-2"/>
                  <c:y val="-4.385213749820448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831-4F7D-96C5-5B936A93E6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 гр.</c:v>
                </c:pt>
                <c:pt idx="1">
                  <c:v> 3 гр.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96</c:v>
                </c:pt>
                <c:pt idx="1">
                  <c:v>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831-4F7D-96C5-5B936A93E6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1572096"/>
        <c:axId val="131573632"/>
      </c:barChart>
      <c:catAx>
        <c:axId val="131572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1573632"/>
        <c:crosses val="autoZero"/>
        <c:auto val="1"/>
        <c:lblAlgn val="ctr"/>
        <c:lblOffset val="100"/>
        <c:noMultiLvlLbl val="0"/>
      </c:catAx>
      <c:valAx>
        <c:axId val="131573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157209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spPr>
    <a:ln w="28575">
      <a:solidFill>
        <a:srgbClr val="C00000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040763305820223E-2"/>
          <c:y val="0.20965109189668554"/>
          <c:w val="0.5751038503882292"/>
          <c:h val="0.65828391161364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EB2D-47B1-8457-5A4A1042DD7D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8-EB2D-47B1-8457-5A4A1042DD7D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EB2D-47B1-8457-5A4A1042DD7D}"/>
              </c:ext>
            </c:extLst>
          </c:dPt>
          <c:dLbls>
            <c:dLbl>
              <c:idx val="0"/>
              <c:layout>
                <c:manualLayout>
                  <c:x val="-0.15916962008428753"/>
                  <c:y val="-0.302762266972410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B2D-47B1-8457-5A4A1042DD7D}"/>
                </c:ext>
              </c:extLst>
            </c:dLbl>
            <c:dLbl>
              <c:idx val="1"/>
              <c:layout>
                <c:manualLayout>
                  <c:x val="-5.4722196985730033E-2"/>
                  <c:y val="-9.34200821623441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B2D-47B1-8457-5A4A1042DD7D}"/>
                </c:ext>
              </c:extLst>
            </c:dLbl>
            <c:dLbl>
              <c:idx val="2"/>
              <c:layout>
                <c:manualLayout>
                  <c:x val="-5.9393427927291624E-2"/>
                  <c:y val="-6.4364633568461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B2D-47B1-8457-5A4A1042DD7D}"/>
                </c:ext>
              </c:extLst>
            </c:dLbl>
            <c:dLbl>
              <c:idx val="3"/>
              <c:layout>
                <c:manualLayout>
                  <c:x val="2.1957223247303922E-2"/>
                  <c:y val="5.71919217723279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2D-47B1-8457-5A4A1042DD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Антенатальная гипоксия и гибель плода</c:v>
                </c:pt>
                <c:pt idx="1">
                  <c:v>ВПР</c:v>
                </c:pt>
                <c:pt idx="2">
                  <c:v>ВУИ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0.86199999999999999</c:v>
                </c:pt>
                <c:pt idx="1">
                  <c:v>0.10299999999999999</c:v>
                </c:pt>
                <c:pt idx="2" formatCode="0.00%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B2D-47B1-8457-5A4A1042DD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183746637055082"/>
          <c:y val="9.5011829641887827E-2"/>
          <c:w val="0.28914958806262031"/>
          <c:h val="0.86067093448619902"/>
        </c:manualLayout>
      </c:layout>
      <c:overlay val="0"/>
      <c:txPr>
        <a:bodyPr/>
        <a:lstStyle/>
        <a:p>
          <a:pPr>
            <a:defRPr sz="900">
              <a:latin typeface="Calibri" panose="020F050202020403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040763305820223E-2"/>
          <c:y val="0.20965109189668554"/>
          <c:w val="0.5751038503882292"/>
          <c:h val="0.65828391161364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6699"/>
            </a:solidFill>
          </c:spPr>
          <c:dPt>
            <c:idx val="1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8-A359-4E43-BE60-1FD3B6043F9D}"/>
              </c:ext>
            </c:extLst>
          </c:dPt>
          <c:dLbls>
            <c:dLbl>
              <c:idx val="0"/>
              <c:layout>
                <c:manualLayout>
                  <c:x val="-0.3360360767865343"/>
                  <c:y val="-0.254987600879578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359-4E43-BE60-1FD3B6043F9D}"/>
                </c:ext>
              </c:extLst>
            </c:dLbl>
            <c:dLbl>
              <c:idx val="1"/>
              <c:layout>
                <c:manualLayout>
                  <c:x val="-6.8367689075346629E-3"/>
                  <c:y val="1.9053756169176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359-4E43-BE60-1FD3B6043F9D}"/>
                </c:ext>
              </c:extLst>
            </c:dLbl>
            <c:dLbl>
              <c:idx val="2"/>
              <c:layout>
                <c:manualLayout>
                  <c:x val="7.3421269274528498E-3"/>
                  <c:y val="-7.5125544132604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59-4E43-BE60-1FD3B6043F9D}"/>
                </c:ext>
              </c:extLst>
            </c:dLbl>
            <c:dLbl>
              <c:idx val="3"/>
              <c:layout>
                <c:manualLayout>
                  <c:x val="2.1957223247303922E-2"/>
                  <c:y val="5.71919217723279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59-4E43-BE60-1FD3B6043F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Мертворождаемость</c:v>
                </c:pt>
                <c:pt idx="1">
                  <c:v>Ранняя неонатальная смертность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0.72499999999999998</c:v>
                </c:pt>
                <c:pt idx="1">
                  <c:v>0.27500000000000002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359-4E43-BE60-1FD3B6043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233704107298273"/>
          <c:y val="0.12570725760408266"/>
          <c:w val="0.33678090910386543"/>
          <c:h val="0.86067093448619902"/>
        </c:manualLayout>
      </c:layout>
      <c:overlay val="0"/>
      <c:txPr>
        <a:bodyPr/>
        <a:lstStyle/>
        <a:p>
          <a:pPr>
            <a:defRPr sz="900">
              <a:latin typeface="Calibri" panose="020F050202020403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2479913738811813"/>
          <c:w val="0.5751038503882292"/>
          <c:h val="0.65828391161364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A359-4E43-BE60-1FD3B6043F9D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8-A359-4E43-BE60-1FD3B6043F9D}"/>
              </c:ext>
            </c:extLst>
          </c:dPt>
          <c:dLbls>
            <c:dLbl>
              <c:idx val="0"/>
              <c:layout>
                <c:manualLayout>
                  <c:x val="-0.12440078674385976"/>
                  <c:y val="-0.45098941532828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359-4E43-BE60-1FD3B6043F9D}"/>
                </c:ext>
              </c:extLst>
            </c:dLbl>
            <c:dLbl>
              <c:idx val="1"/>
              <c:layout>
                <c:manualLayout>
                  <c:x val="4.530257989292746E-3"/>
                  <c:y val="-8.1270038550354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359-4E43-BE60-1FD3B6043F9D}"/>
                </c:ext>
              </c:extLst>
            </c:dLbl>
            <c:dLbl>
              <c:idx val="2"/>
              <c:layout>
                <c:manualLayout>
                  <c:x val="7.3421269274528498E-3"/>
                  <c:y val="-7.5125544132604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59-4E43-BE60-1FD3B6043F9D}"/>
                </c:ext>
              </c:extLst>
            </c:dLbl>
            <c:dLbl>
              <c:idx val="3"/>
              <c:layout>
                <c:manualLayout>
                  <c:x val="2.1957223247303922E-2"/>
                  <c:y val="5.71919217723279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59-4E43-BE60-1FD3B6043F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Антенатальная смертность</c:v>
                </c:pt>
                <c:pt idx="1">
                  <c:v>Интранатальная смертность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0.86199999999999999</c:v>
                </c:pt>
                <c:pt idx="1">
                  <c:v>0.13800000000000001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359-4E43-BE60-1FD3B6043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088241846492597"/>
          <c:y val="0.12570725760408269"/>
          <c:w val="0.3189342660948945"/>
          <c:h val="0.78492969808584145"/>
        </c:manualLayout>
      </c:layout>
      <c:overlay val="0"/>
      <c:txPr>
        <a:bodyPr/>
        <a:lstStyle/>
        <a:p>
          <a:pPr>
            <a:defRPr sz="900">
              <a:latin typeface="Calibri" panose="020F050202020403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040763305820223E-2"/>
          <c:y val="0.20965109189668554"/>
          <c:w val="0.5751038503882292"/>
          <c:h val="0.65828391161364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A359-4E43-BE60-1FD3B6043F9D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8-A359-4E43-BE60-1FD3B6043F9D}"/>
              </c:ext>
            </c:extLst>
          </c:dPt>
          <c:dPt>
            <c:idx val="2"/>
            <c:bubble3D val="0"/>
            <c:spPr>
              <a:solidFill>
                <a:srgbClr val="FF6699"/>
              </a:solidFill>
            </c:spPr>
            <c:extLst>
              <c:ext xmlns:c16="http://schemas.microsoft.com/office/drawing/2014/chart" uri="{C3380CC4-5D6E-409C-BE32-E72D297353CC}">
                <c16:uniqueId val="{00000003-A359-4E43-BE60-1FD3B6043F9D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A359-4E43-BE60-1FD3B6043F9D}"/>
              </c:ext>
            </c:extLst>
          </c:dPt>
          <c:dLbls>
            <c:dLbl>
              <c:idx val="0"/>
              <c:layout>
                <c:manualLayout>
                  <c:x val="-8.3571661904089697E-2"/>
                  <c:y val="-0.16568584105869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359-4E43-BE60-1FD3B6043F9D}"/>
                </c:ext>
              </c:extLst>
            </c:dLbl>
            <c:dLbl>
              <c:idx val="1"/>
              <c:layout>
                <c:manualLayout>
                  <c:x val="-6.0527827581851584E-3"/>
                  <c:y val="-2.0412827472746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359-4E43-BE60-1FD3B6043F9D}"/>
                </c:ext>
              </c:extLst>
            </c:dLbl>
            <c:dLbl>
              <c:idx val="2"/>
              <c:layout>
                <c:manualLayout>
                  <c:x val="2.1366886353161859E-2"/>
                  <c:y val="-2.7016006157975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359-4E43-BE60-1FD3B6043F9D}"/>
                </c:ext>
              </c:extLst>
            </c:dLbl>
            <c:dLbl>
              <c:idx val="3"/>
              <c:layout>
                <c:manualLayout>
                  <c:x val="2.1957284171232157E-2"/>
                  <c:y val="-0.101193658116255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359-4E43-BE60-1FD3B6043F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Респираторные нарушения</c:v>
                </c:pt>
                <c:pt idx="1">
                  <c:v>ВУИ</c:v>
                </c:pt>
                <c:pt idx="2">
                  <c:v>МПРВ</c:v>
                </c:pt>
                <c:pt idx="3">
                  <c:v>геморрагические поражения (ВЖК)</c:v>
                </c:pt>
                <c:pt idx="4">
                  <c:v>неиммунная водянка 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0.36299999999999999</c:v>
                </c:pt>
                <c:pt idx="1">
                  <c:v>9.0999999999999998E-2</c:v>
                </c:pt>
                <c:pt idx="2">
                  <c:v>0.182</c:v>
                </c:pt>
                <c:pt idx="3">
                  <c:v>0.27300000000000002</c:v>
                </c:pt>
                <c:pt idx="4" formatCode="0.00%">
                  <c:v>9.0999999999999998E-2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359-4E43-BE60-1FD3B6043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904577786115598"/>
          <c:y val="0.18990715190684046"/>
          <c:w val="0.36587535016232275"/>
          <c:h val="0.73084816411401055"/>
        </c:manualLayout>
      </c:layout>
      <c:overlay val="0"/>
      <c:txPr>
        <a:bodyPr/>
        <a:lstStyle/>
        <a:p>
          <a:pPr>
            <a:defRPr sz="900">
              <a:latin typeface="Calibri" panose="020F050202020403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ln w="28575">
      <a:solidFill>
        <a:srgbClr val="C00000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040763305820223E-2"/>
          <c:y val="0.20965109189668554"/>
          <c:w val="0.5751038503882292"/>
          <c:h val="0.65828391161364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6699"/>
            </a:solidFill>
          </c:spPr>
          <c:dPt>
            <c:idx val="1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8-A359-4E43-BE60-1FD3B6043F9D}"/>
              </c:ext>
            </c:extLst>
          </c:dPt>
          <c:dLbls>
            <c:dLbl>
              <c:idx val="0"/>
              <c:layout>
                <c:manualLayout>
                  <c:x val="-6.7209189163257049E-2"/>
                  <c:y val="-0.433344802497216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359-4E43-BE60-1FD3B6043F9D}"/>
                </c:ext>
              </c:extLst>
            </c:dLbl>
            <c:dLbl>
              <c:idx val="1"/>
              <c:layout>
                <c:manualLayout>
                  <c:x val="-6.8367689075346629E-3"/>
                  <c:y val="1.9053756169176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359-4E43-BE60-1FD3B6043F9D}"/>
                </c:ext>
              </c:extLst>
            </c:dLbl>
            <c:dLbl>
              <c:idx val="2"/>
              <c:layout>
                <c:manualLayout>
                  <c:x val="7.3421269274528498E-3"/>
                  <c:y val="-7.5125544132604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59-4E43-BE60-1FD3B6043F9D}"/>
                </c:ext>
              </c:extLst>
            </c:dLbl>
            <c:dLbl>
              <c:idx val="3"/>
              <c:layout>
                <c:manualLayout>
                  <c:x val="2.1957223247303922E-2"/>
                  <c:y val="5.71919217723279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59-4E43-BE60-1FD3B6043F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Мертворождаемость - 8 сл.</c:v>
                </c:pt>
                <c:pt idx="1">
                  <c:v>Ранняя неонатальная смертность - 1 сл.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0.88800000000000001</c:v>
                </c:pt>
                <c:pt idx="1">
                  <c:v>0.111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359-4E43-BE60-1FD3B6043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233704107298273"/>
          <c:y val="0.12570725760408266"/>
          <c:w val="0.33678090910386543"/>
          <c:h val="0.86067093448619902"/>
        </c:manualLayout>
      </c:layout>
      <c:overlay val="0"/>
      <c:txPr>
        <a:bodyPr/>
        <a:lstStyle/>
        <a:p>
          <a:pPr>
            <a:defRPr sz="900">
              <a:latin typeface="Calibri" panose="020F050202020403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2479913738811813"/>
          <c:w val="0.5751038503882292"/>
          <c:h val="0.65828391161364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A359-4E43-BE60-1FD3B6043F9D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8-A359-4E43-BE60-1FD3B6043F9D}"/>
              </c:ext>
            </c:extLst>
          </c:dPt>
          <c:dLbls>
            <c:dLbl>
              <c:idx val="0"/>
              <c:layout>
                <c:manualLayout>
                  <c:x val="2.9770354734247636E-3"/>
                  <c:y val="-0.450989415328280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359-4E43-BE60-1FD3B6043F9D}"/>
                </c:ext>
              </c:extLst>
            </c:dLbl>
            <c:dLbl>
              <c:idx val="1"/>
              <c:layout>
                <c:manualLayout>
                  <c:x val="4.530257989292746E-3"/>
                  <c:y val="-8.1270038550354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359-4E43-BE60-1FD3B6043F9D}"/>
                </c:ext>
              </c:extLst>
            </c:dLbl>
            <c:dLbl>
              <c:idx val="2"/>
              <c:layout>
                <c:manualLayout>
                  <c:x val="7.3421269274528498E-3"/>
                  <c:y val="-7.5125544132604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59-4E43-BE60-1FD3B6043F9D}"/>
                </c:ext>
              </c:extLst>
            </c:dLbl>
            <c:dLbl>
              <c:idx val="3"/>
              <c:layout>
                <c:manualLayout>
                  <c:x val="2.1957223247303922E-2"/>
                  <c:y val="5.71919217723279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59-4E43-BE60-1FD3B6043F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Антенатальная смертность - 8сл</c:v>
                </c:pt>
              </c:strCache>
            </c:strRef>
          </c:cat>
          <c:val>
            <c:numRef>
              <c:f>Лист1!$B$2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359-4E43-BE60-1FD3B6043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495525832642613"/>
          <c:y val="0.12570729589636864"/>
          <c:w val="0.3189342660948945"/>
          <c:h val="0.78492969808584145"/>
        </c:manualLayout>
      </c:layout>
      <c:overlay val="0"/>
      <c:txPr>
        <a:bodyPr/>
        <a:lstStyle/>
        <a:p>
          <a:pPr>
            <a:defRPr sz="900">
              <a:latin typeface="Calibri" panose="020F050202020403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0490098513346E-2"/>
          <c:y val="0.15240432752472283"/>
          <c:w val="0.5751038503882292"/>
          <c:h val="0.65828391161364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EB2D-47B1-8457-5A4A1042DD7D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8-EB2D-47B1-8457-5A4A1042DD7D}"/>
              </c:ext>
            </c:extLst>
          </c:dPt>
          <c:dLbls>
            <c:dLbl>
              <c:idx val="0"/>
              <c:layout>
                <c:manualLayout>
                  <c:x val="-6.9132117325356623E-2"/>
                  <c:y val="-0.4816577162565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B2D-47B1-8457-5A4A1042DD7D}"/>
                </c:ext>
              </c:extLst>
            </c:dLbl>
            <c:dLbl>
              <c:idx val="1"/>
              <c:layout>
                <c:manualLayout>
                  <c:x val="-1.1370795507017523E-2"/>
                  <c:y val="-1.5245880699961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B2D-47B1-8457-5A4A1042DD7D}"/>
                </c:ext>
              </c:extLst>
            </c:dLbl>
            <c:dLbl>
              <c:idx val="2"/>
              <c:layout>
                <c:manualLayout>
                  <c:x val="-6.0378663113847923E-3"/>
                  <c:y val="7.1933256554759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2D-47B1-8457-5A4A1042DD7D}"/>
                </c:ext>
              </c:extLst>
            </c:dLbl>
            <c:dLbl>
              <c:idx val="3"/>
              <c:layout>
                <c:manualLayout>
                  <c:x val="2.1957223247303922E-2"/>
                  <c:y val="5.71919217723279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2D-47B1-8457-5A4A1042DD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Антенатальная гипоксия и гибель плода</c:v>
                </c:pt>
                <c:pt idx="1">
                  <c:v>ВПР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0.88900000000000001</c:v>
                </c:pt>
                <c:pt idx="1">
                  <c:v>0.111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B2D-47B1-8457-5A4A1042DD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185408219370878"/>
          <c:y val="9.5011829641887813E-2"/>
          <c:w val="0.28914958806262031"/>
          <c:h val="0.86067093448619902"/>
        </c:manualLayout>
      </c:layout>
      <c:overlay val="0"/>
      <c:txPr>
        <a:bodyPr/>
        <a:lstStyle/>
        <a:p>
          <a:pPr>
            <a:defRPr sz="900">
              <a:latin typeface="Calibri" panose="020F050202020403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ПС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РПЦ(с РПЦ-2)</c:v>
                </c:pt>
                <c:pt idx="1">
                  <c:v>РД №3</c:v>
                </c:pt>
                <c:pt idx="2">
                  <c:v>РД №4</c:v>
                </c:pt>
                <c:pt idx="3">
                  <c:v>Советская ЦГБ</c:v>
                </c:pt>
                <c:pt idx="4">
                  <c:v>Гусевская ЦГБ</c:v>
                </c:pt>
                <c:pt idx="5">
                  <c:v>Черняховская ЦГБ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9.3000000000000007</c:v>
                </c:pt>
                <c:pt idx="1">
                  <c:v>3.3</c:v>
                </c:pt>
                <c:pt idx="2">
                  <c:v>11</c:v>
                </c:pt>
                <c:pt idx="3">
                  <c:v>4.8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84-4E92-BDBA-9C9A0861952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К/С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РПЦ(с РПЦ-2)</c:v>
                </c:pt>
                <c:pt idx="1">
                  <c:v>РД №3</c:v>
                </c:pt>
                <c:pt idx="2">
                  <c:v>РД №4</c:v>
                </c:pt>
                <c:pt idx="3">
                  <c:v>Советская ЦГБ</c:v>
                </c:pt>
                <c:pt idx="4">
                  <c:v>Гусевская ЦГБ</c:v>
                </c:pt>
                <c:pt idx="5">
                  <c:v>Черняховская ЦГБ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41.4</c:v>
                </c:pt>
                <c:pt idx="1">
                  <c:v>25.5</c:v>
                </c:pt>
                <c:pt idx="2">
                  <c:v>29.1</c:v>
                </c:pt>
                <c:pt idx="3">
                  <c:v>34.700000000000003</c:v>
                </c:pt>
                <c:pt idx="4">
                  <c:v>15.6</c:v>
                </c:pt>
                <c:pt idx="5">
                  <c:v>19.100000000000001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84-4E92-BDBA-9C9A086195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01727584"/>
        <c:axId val="501728568"/>
      </c:barChart>
      <c:catAx>
        <c:axId val="501727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1728568"/>
        <c:crosses val="autoZero"/>
        <c:auto val="1"/>
        <c:lblAlgn val="ctr"/>
        <c:lblOffset val="100"/>
        <c:noMultiLvlLbl val="0"/>
      </c:catAx>
      <c:valAx>
        <c:axId val="501728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1727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34925">
      <a:solidFill>
        <a:srgbClr val="C00000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05062428750272"/>
          <c:y val="6.2911263675953774E-2"/>
          <c:w val="0.83924563534095475"/>
          <c:h val="0.756939532160889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0000"/>
            </a:solidFill>
            <a:ln w="28575">
              <a:solidFill>
                <a:srgbClr val="C00000"/>
              </a:solidFill>
            </a:ln>
          </c:spPr>
          <c:invertIfNegative val="0"/>
          <c:dLbls>
            <c:dLbl>
              <c:idx val="0"/>
              <c:layout>
                <c:manualLayout>
                  <c:x val="4.5734968088122887E-3"/>
                  <c:y val="-2.1972498224834925E-2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002060"/>
                  </a:solidFill>
                </a:ln>
              </c:spPr>
              <c:txPr>
                <a:bodyPr/>
                <a:lstStyle/>
                <a:p>
                  <a:pPr>
                    <a:defRPr sz="1900" b="1" i="0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D48-489C-BFA9-331FF38590CF}"/>
                </c:ext>
              </c:extLst>
            </c:dLbl>
            <c:dLbl>
              <c:idx val="1"/>
              <c:layout>
                <c:manualLayout>
                  <c:x val="9.061804078153839E-3"/>
                  <c:y val="-1.7253517725083687E-2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002060"/>
                  </a:solidFill>
                </a:ln>
              </c:spPr>
              <c:txPr>
                <a:bodyPr/>
                <a:lstStyle/>
                <a:p>
                  <a:pPr>
                    <a:defRPr sz="1900" b="1" i="0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D48-489C-BFA9-331FF38590CF}"/>
                </c:ext>
              </c:extLst>
            </c:dLbl>
            <c:dLbl>
              <c:idx val="2"/>
              <c:layout>
                <c:manualLayout>
                  <c:x val="1.0572158310281313E-2"/>
                  <c:y val="-4.7484040234845711E-2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002060"/>
                  </a:solidFill>
                </a:ln>
              </c:spPr>
              <c:txPr>
                <a:bodyPr/>
                <a:lstStyle/>
                <a:p>
                  <a:pPr>
                    <a:defRPr sz="1900" b="1" i="0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D48-489C-BFA9-331FF38590CF}"/>
                </c:ext>
              </c:extLst>
            </c:dLbl>
            <c:dLbl>
              <c:idx val="3"/>
              <c:layout>
                <c:manualLayout>
                  <c:x val="2.286852041315476E-3"/>
                  <c:y val="-1.2971988619621976E-2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002060"/>
                  </a:solidFill>
                </a:ln>
              </c:spPr>
              <c:txPr>
                <a:bodyPr/>
                <a:lstStyle/>
                <a:p>
                  <a:pPr>
                    <a:defRPr sz="1900" b="1" i="0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D48-489C-BFA9-331FF38590CF}"/>
                </c:ext>
              </c:extLst>
            </c:dLbl>
            <c:dLbl>
              <c:idx val="4"/>
              <c:layout>
                <c:manualLayout>
                  <c:x val="1.0572039388365562E-2"/>
                  <c:y val="-3.0525454436686451E-2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002060"/>
                  </a:solidFill>
                </a:ln>
              </c:spPr>
              <c:txPr>
                <a:bodyPr/>
                <a:lstStyle/>
                <a:p>
                  <a:pPr>
                    <a:defRPr sz="1900" b="1" i="0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D48-489C-BFA9-331FF38590CF}"/>
                </c:ext>
              </c:extLst>
            </c:dLbl>
            <c:spPr>
              <a:solidFill>
                <a:schemeClr val="bg1"/>
              </a:solidFill>
              <a:ln>
                <a:solidFill>
                  <a:srgbClr val="002060"/>
                </a:solidFill>
              </a:ln>
              <a:effectLst/>
            </c:spPr>
            <c:txPr>
              <a:bodyPr/>
              <a:lstStyle/>
              <a:p>
                <a:pPr>
                  <a:defRPr sz="19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6 мес 2019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0</c:v>
                </c:pt>
                <c:pt idx="2">
                  <c:v>0</c:v>
                </c:pt>
                <c:pt idx="3">
                  <c:v>9.1</c:v>
                </c:pt>
                <c:pt idx="4">
                  <c:v>0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48-489C-BFA9-331FF3859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9367552"/>
        <c:axId val="159369088"/>
        <c:axId val="0"/>
      </c:bar3DChart>
      <c:catAx>
        <c:axId val="159367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ru-RU"/>
          </a:p>
        </c:txPr>
        <c:crossAx val="159369088"/>
        <c:crosses val="autoZero"/>
        <c:auto val="1"/>
        <c:lblAlgn val="ctr"/>
        <c:lblOffset val="100"/>
        <c:noMultiLvlLbl val="0"/>
      </c:catAx>
      <c:valAx>
        <c:axId val="1593690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59367552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  <a:ln w="25397">
          <a:noFill/>
        </a:ln>
      </c:spPr>
    </c:plotArea>
    <c:plotVisOnly val="1"/>
    <c:dispBlanksAs val="gap"/>
    <c:showDLblsOverMax val="0"/>
  </c:chart>
  <c:spPr>
    <a:ln w="28575">
      <a:solidFill>
        <a:srgbClr val="C00000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721118157780929"/>
          <c:y val="5.7785514489371172E-2"/>
        </c:manualLayout>
      </c:layout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284248110363213E-2"/>
          <c:y val="0"/>
          <c:w val="0.83780537794651178"/>
          <c:h val="0.980109251968504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Погибшие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66CC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63C-4BB2-9EA8-E4B09CE31CDB}"/>
              </c:ext>
            </c:extLst>
          </c:dPt>
          <c:dPt>
            <c:idx val="1"/>
            <c:bubble3D val="0"/>
            <c:spPr>
              <a:solidFill>
                <a:srgbClr val="A5002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63C-4BB2-9EA8-E4B09CE31CDB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E63C-4BB2-9EA8-E4B09CE31CDB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5-E63C-4BB2-9EA8-E4B09CE31CDB}"/>
              </c:ext>
            </c:extLst>
          </c:dPt>
          <c:dLbls>
            <c:dLbl>
              <c:idx val="0"/>
              <c:layout>
                <c:manualLayout>
                  <c:x val="-0.22770650513765184"/>
                  <c:y val="-0.325628208112862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63C-4BB2-9EA8-E4B09CE31CD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3C-4BB2-9EA8-E4B09CE31CDB}"/>
                </c:ext>
              </c:extLst>
            </c:dLbl>
            <c:dLbl>
              <c:idx val="2"/>
              <c:layout>
                <c:manualLayout>
                  <c:x val="0.11079324519497834"/>
                  <c:y val="5.7894438976377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3C-4BB2-9EA8-E4B09CE31CDB}"/>
                </c:ext>
              </c:extLst>
            </c:dLbl>
            <c:dLbl>
              <c:idx val="3"/>
              <c:layout>
                <c:manualLayout>
                  <c:x val="0.1073448735581104"/>
                  <c:y val="9.661983267716535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3C-4BB2-9EA8-E4B09CE31CDB}"/>
                </c:ext>
              </c:extLst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1"/>
                <c:pt idx="0">
                  <c:v>группа III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63C-4BB2-9EA8-E4B09CE31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16265">
          <a:noFill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11590238577311365"/>
          <c:y val="0.762370284534297"/>
          <c:w val="0.87844199064742112"/>
          <c:h val="0.23762971546570288"/>
        </c:manualLayout>
      </c:layout>
      <c:overlay val="0"/>
    </c:legend>
    <c:plotVisOnly val="1"/>
    <c:dispBlanksAs val="zero"/>
    <c:showDLblsOverMax val="0"/>
  </c:chart>
  <c:spPr>
    <a:solidFill>
      <a:schemeClr val="lt1"/>
    </a:solidFill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/>
              <a:t>Количество</a:t>
            </a:r>
            <a:r>
              <a:rPr lang="ru-RU" sz="1400" baseline="0" dirty="0"/>
              <a:t> коек патологии беременности в акушерских стационарах</a:t>
            </a:r>
            <a:endParaRPr lang="ru-RU" sz="1400" dirty="0"/>
          </a:p>
        </c:rich>
      </c:tx>
      <c:layout>
        <c:manualLayout>
          <c:xMode val="edge"/>
          <c:yMode val="edge"/>
          <c:x val="0.11011859613976441"/>
          <c:y val="2.63112824989226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6 мес 2018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837180128133911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512-408E-ABBF-618E42895D93}"/>
                </c:ext>
              </c:extLst>
            </c:dLbl>
            <c:dLbl>
              <c:idx val="1"/>
              <c:layout>
                <c:manualLayout>
                  <c:x val="-3.306924230641040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512-408E-ABBF-618E42895D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 гр.</c:v>
                </c:pt>
                <c:pt idx="1">
                  <c:v> 3 гр.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12-408E-ABBF-618E42895D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6 мес 20192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7.3487205125356463E-3"/>
                  <c:y val="2.19260687491023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512-408E-ABBF-618E42895D93}"/>
                </c:ext>
              </c:extLst>
            </c:dLbl>
            <c:dLbl>
              <c:idx val="1"/>
              <c:layout>
                <c:manualLayout>
                  <c:x val="7.3487205125356463E-3"/>
                  <c:y val="-8.77042749964089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512-408E-ABBF-618E42895D93}"/>
                </c:ext>
              </c:extLst>
            </c:dLbl>
            <c:dLbl>
              <c:idx val="2"/>
              <c:layout>
                <c:manualLayout>
                  <c:x val="1.8371801281339119E-2"/>
                  <c:y val="-4.38521374982044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12-408E-ABBF-618E42895D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 гр.</c:v>
                </c:pt>
                <c:pt idx="1">
                  <c:v> 3 гр.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95</c:v>
                </c:pt>
                <c:pt idx="1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512-408E-ABBF-618E42895D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2332672"/>
        <c:axId val="130850816"/>
      </c:barChart>
      <c:catAx>
        <c:axId val="102332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0850816"/>
        <c:crosses val="autoZero"/>
        <c:auto val="1"/>
        <c:lblAlgn val="ctr"/>
        <c:lblOffset val="100"/>
        <c:noMultiLvlLbl val="0"/>
      </c:catAx>
      <c:valAx>
        <c:axId val="13085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233267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spPr>
    <a:ln w="28575">
      <a:solidFill>
        <a:srgbClr val="C00000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9383803395174934"/>
          <c:y val="6.7690377113995989E-2"/>
        </c:manualLayout>
      </c:layout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284248110363213E-2"/>
          <c:y val="0"/>
          <c:w val="0.83780537794651178"/>
          <c:h val="0.980109251968504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"Near miss"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66CC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2E7-486E-97DC-FAEC505E6AA8}"/>
              </c:ext>
            </c:extLst>
          </c:dPt>
          <c:dPt>
            <c:idx val="1"/>
            <c:bubble3D val="0"/>
            <c:spPr>
              <a:solidFill>
                <a:srgbClr val="A5002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2E7-486E-97DC-FAEC505E6AA8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2E7-486E-97DC-FAEC505E6AA8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6-B2E7-486E-97DC-FAEC505E6AA8}"/>
              </c:ext>
            </c:extLst>
          </c:dPt>
          <c:dLbls>
            <c:dLbl>
              <c:idx val="0"/>
              <c:layout>
                <c:manualLayout>
                  <c:x val="-0.15383736334721987"/>
                  <c:y val="8.0471159496754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2E7-486E-97DC-FAEC505E6AA8}"/>
                </c:ext>
              </c:extLst>
            </c:dLbl>
            <c:dLbl>
              <c:idx val="1"/>
              <c:layout>
                <c:manualLayout>
                  <c:x val="0.10413393477891948"/>
                  <c:y val="-0.221627150554301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2E7-486E-97DC-FAEC505E6AA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E7-486E-97DC-FAEC505E6AA8}"/>
                </c:ext>
              </c:extLst>
            </c:dLbl>
            <c:dLbl>
              <c:idx val="3"/>
              <c:layout>
                <c:manualLayout>
                  <c:x val="0.1073448735581104"/>
                  <c:y val="9.661983267716535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2E7-486E-97DC-FAEC505E6AA8}"/>
                </c:ext>
              </c:extLst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2"/>
                <c:pt idx="0">
                  <c:v> 2 гр.</c:v>
                </c:pt>
                <c:pt idx="1">
                  <c:v> 3 гр.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16.600000000000001</c:v>
                </c:pt>
                <c:pt idx="1">
                  <c:v>83.3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2E7-486E-97DC-FAEC505E6A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6265"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11590238577311365"/>
          <c:y val="0.762370284534297"/>
          <c:w val="0.87844199064742112"/>
          <c:h val="0.23762978903720094"/>
        </c:manualLayout>
      </c:layout>
      <c:overlay val="0"/>
    </c:legend>
    <c:plotVisOnly val="1"/>
    <c:dispBlanksAs val="zero"/>
    <c:showDLblsOverMax val="0"/>
  </c:chart>
  <c:spPr>
    <a:solidFill>
      <a:schemeClr val="lt1"/>
    </a:solidFill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07381990385898"/>
          <c:y val="8.6650643557482365E-2"/>
          <c:w val="0.79225914847093148"/>
          <c:h val="0.764008874334191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000000">
                  <a:lumMod val="85000"/>
                  <a:lumOff val="15000"/>
                </a:srgb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0395614524065028E-2"/>
                  <c:y val="-0.233155063033333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81D-491E-9C06-37C0505DC6E5}"/>
                </c:ext>
              </c:extLst>
            </c:dLbl>
            <c:dLbl>
              <c:idx val="1"/>
              <c:layout>
                <c:manualLayout>
                  <c:x val="-5.1978072620325142E-3"/>
                  <c:y val="-0.253251335719082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81D-491E-9C06-37C0505DC6E5}"/>
                </c:ext>
              </c:extLst>
            </c:dLbl>
            <c:dLbl>
              <c:idx val="2"/>
              <c:layout>
                <c:manualLayout>
                  <c:x val="2.0791229048130057E-2"/>
                  <c:y val="-0.24772725447291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81D-491E-9C06-37C0505DC6E5}"/>
                </c:ext>
              </c:extLst>
            </c:dLbl>
            <c:dLbl>
              <c:idx val="8"/>
              <c:layout>
                <c:manualLayout>
                  <c:x val="6.0801827693365371E-3"/>
                  <c:y val="-3.40012078269326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1D-491E-9C06-37C0505DC6E5}"/>
                </c:ext>
              </c:extLst>
            </c:dLbl>
            <c:spPr>
              <a:solidFill>
                <a:srgbClr val="FFFFFF"/>
              </a:solidFill>
              <a:ln w="28575"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1197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6 мес. 2019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</c:v>
                </c:pt>
                <c:pt idx="1">
                  <c:v>1.2999999999999999E-2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1D-491E-9C06-37C0505DC6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2039680"/>
        <c:axId val="162041216"/>
      </c:barChart>
      <c:catAx>
        <c:axId val="162039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98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62041216"/>
        <c:crosses val="autoZero"/>
        <c:auto val="1"/>
        <c:lblAlgn val="ctr"/>
        <c:lblOffset val="100"/>
        <c:noMultiLvlLbl val="0"/>
      </c:catAx>
      <c:valAx>
        <c:axId val="16204121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98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62039680"/>
        <c:crosses val="autoZero"/>
        <c:crossBetween val="between"/>
      </c:valAx>
      <c:spPr>
        <a:solidFill>
          <a:schemeClr val="bg1">
            <a:lumMod val="95000"/>
          </a:schemeClr>
        </a:solidFill>
        <a:ln w="25914">
          <a:noFill/>
        </a:ln>
      </c:spPr>
    </c:plotArea>
    <c:plotVisOnly val="1"/>
    <c:dispBlanksAs val="gap"/>
    <c:showDLblsOverMax val="0"/>
  </c:chart>
  <c:spPr>
    <a:ln w="28575">
      <a:solidFill>
        <a:srgbClr val="C00000"/>
      </a:solidFill>
    </a:ln>
  </c:spPr>
  <c:txPr>
    <a:bodyPr/>
    <a:lstStyle/>
    <a:p>
      <a:pPr>
        <a:defRPr sz="1832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Пролечено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Лист1!$A$2:$A$3</c:f>
              <c:strCache>
                <c:ptCount val="2"/>
                <c:pt idx="0">
                  <c:v>6 мес 2018</c:v>
                </c:pt>
                <c:pt idx="1">
                  <c:v>6 мес 2019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247</c:v>
                </c:pt>
                <c:pt idx="1">
                  <c:v>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35-42B9-A996-2834E3E073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Беременности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1"/>
          <c:cat>
            <c:strRef>
              <c:f>Лист1!$A$2:$A$3</c:f>
              <c:strCache>
                <c:ptCount val="2"/>
                <c:pt idx="0">
                  <c:v>6 мес 2018</c:v>
                </c:pt>
                <c:pt idx="1">
                  <c:v>6 мес 2019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144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35-42B9-A996-2834E3E073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2208000"/>
        <c:axId val="162209792"/>
      </c:barChart>
      <c:catAx>
        <c:axId val="16220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209792"/>
        <c:crosses val="autoZero"/>
        <c:auto val="1"/>
        <c:lblAlgn val="ctr"/>
        <c:lblOffset val="100"/>
        <c:noMultiLvlLbl val="0"/>
      </c:catAx>
      <c:valAx>
        <c:axId val="16220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208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FFFFF"/>
    </a:solidFill>
    <a:ln w="28575">
      <a:solidFill>
        <a:srgbClr val="C00000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Доля женщин, отказавшихся от прерывания беременности</a:t>
            </a:r>
          </a:p>
        </c:rich>
      </c:tx>
      <c:layout>
        <c:manualLayout>
          <c:xMode val="edge"/>
          <c:yMode val="edge"/>
          <c:x val="0.10874941846739251"/>
          <c:y val="2.35159056401140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279790715077766E-2"/>
          <c:y val="0.41595881053556061"/>
          <c:w val="0.88945725108111662"/>
          <c:h val="0.2804446519343878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женщин, отказавшихся от прерывания беременности</c:v>
                </c:pt>
              </c:strCache>
            </c:strRef>
          </c:tx>
          <c:dLbls>
            <c:dLbl>
              <c:idx val="0"/>
              <c:layout>
                <c:manualLayout>
                  <c:x val="-8.6520784902306455E-2"/>
                  <c:y val="-7.4607673298024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F84-4556-B8D8-906A9DF13712}"/>
                </c:ext>
              </c:extLst>
            </c:dLbl>
            <c:dLbl>
              <c:idx val="1"/>
              <c:layout>
                <c:manualLayout>
                  <c:x val="-9.3176491920184998E-2"/>
                  <c:y val="6.9786242162277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F84-4556-B8D8-906A9DF13712}"/>
                </c:ext>
              </c:extLst>
            </c:dLbl>
            <c:dLbl>
              <c:idx val="2"/>
              <c:layout>
                <c:manualLayout>
                  <c:x val="-0.10981484237600442"/>
                  <c:y val="-7.4607673298024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F84-4556-B8D8-906A9DF13712}"/>
                </c:ext>
              </c:extLst>
            </c:dLbl>
            <c:dLbl>
              <c:idx val="3"/>
              <c:layout>
                <c:manualLayout>
                  <c:x val="-9.9831674887276692E-2"/>
                  <c:y val="6.6317931820466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84-4556-B8D8-906A9DF13712}"/>
                </c:ext>
              </c:extLst>
            </c:dLbl>
            <c:dLbl>
              <c:idx val="4"/>
              <c:layout>
                <c:manualLayout>
                  <c:x val="-6.3226727428608576E-2"/>
                  <c:y val="-7.8752544036803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F84-4556-B8D8-906A9DF137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6 мес 2019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7.5999999999999998E-2</c:v>
                </c:pt>
                <c:pt idx="1">
                  <c:v>9.1999999999999998E-2</c:v>
                </c:pt>
                <c:pt idx="2">
                  <c:v>9.0999999999999998E-2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F84-4556-B8D8-906A9DF137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446592"/>
        <c:axId val="124448128"/>
      </c:lineChart>
      <c:catAx>
        <c:axId val="124446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4448128"/>
        <c:crosses val="autoZero"/>
        <c:auto val="1"/>
        <c:lblAlgn val="ctr"/>
        <c:lblOffset val="100"/>
        <c:noMultiLvlLbl val="0"/>
      </c:catAx>
      <c:valAx>
        <c:axId val="12444812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one"/>
        <c:crossAx val="124446592"/>
        <c:crosses val="autoZero"/>
        <c:crossBetween val="between"/>
      </c:valAx>
      <c:spPr>
        <a:ln w="6350">
          <a:solidFill>
            <a:srgbClr val="C00000"/>
          </a:solidFill>
        </a:ln>
      </c:spPr>
    </c:plotArea>
    <c:plotVisOnly val="1"/>
    <c:dispBlanksAs val="gap"/>
    <c:showDLblsOverMax val="0"/>
  </c:chart>
  <c:spPr>
    <a:ln w="28575">
      <a:solidFill>
        <a:srgbClr val="C00000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ru-RU" sz="1100" dirty="0"/>
              <a:t>% охват женского населения в возрасте </a:t>
            </a:r>
          </a:p>
          <a:p>
            <a:pPr>
              <a:defRPr sz="1100"/>
            </a:pPr>
            <a:r>
              <a:rPr lang="ru-RU" sz="1100" dirty="0"/>
              <a:t>40-75 лет </a:t>
            </a:r>
            <a:r>
              <a:rPr lang="ru-RU" sz="1100" dirty="0" err="1"/>
              <a:t>маммологическим</a:t>
            </a:r>
            <a:r>
              <a:rPr lang="ru-RU" sz="1100" dirty="0"/>
              <a:t> скринингом</a:t>
            </a:r>
          </a:p>
        </c:rich>
      </c:tx>
      <c:layout>
        <c:manualLayout>
          <c:xMode val="edge"/>
          <c:yMode val="edge"/>
          <c:x val="8.9210380294488967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9919319660630034E-2"/>
          <c:y val="0.19340815797516941"/>
          <c:w val="0.87834199085416842"/>
          <c:h val="0.563467468303987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группа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5.8360148749449997E-3"/>
                  <c:y val="0.3203056157197328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FEC-4725-BE52-DFAF8926E1EE}"/>
                </c:ext>
              </c:extLst>
            </c:dLbl>
            <c:dLbl>
              <c:idx val="1"/>
              <c:layout>
                <c:manualLayout>
                  <c:x val="1.9289637512249314E-2"/>
                  <c:y val="0.1634212325100678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496-47C6-9E2A-E8F0153C5602}"/>
                </c:ext>
              </c:extLst>
            </c:dLbl>
            <c:spPr>
              <a:solidFill>
                <a:schemeClr val="bg1"/>
              </a:solidFill>
              <a:ln w="3175">
                <a:solidFill>
                  <a:srgbClr val="002060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0.14000000000000001</c:v>
                </c:pt>
                <c:pt idx="1">
                  <c:v>0.13400000000000001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96-47C6-9E2A-E8F0153C560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161418624"/>
        <c:axId val="161433856"/>
      </c:barChart>
      <c:catAx>
        <c:axId val="1614186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61433856"/>
        <c:crosses val="autoZero"/>
        <c:auto val="1"/>
        <c:lblAlgn val="ctr"/>
        <c:lblOffset val="100"/>
        <c:noMultiLvlLbl val="0"/>
      </c:catAx>
      <c:valAx>
        <c:axId val="1614338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9525">
            <a:noFill/>
          </a:ln>
        </c:spPr>
        <c:crossAx val="161418624"/>
        <c:crosses val="autoZero"/>
        <c:crossBetween val="between"/>
      </c:valAx>
      <c:spPr>
        <a:noFill/>
        <a:ln w="25365">
          <a:noFill/>
        </a:ln>
      </c:spPr>
    </c:plotArea>
    <c:plotVisOnly val="1"/>
    <c:dispBlanksAs val="gap"/>
    <c:showDLblsOverMax val="0"/>
  </c:chart>
  <c:spPr>
    <a:solidFill>
      <a:schemeClr val="bg1"/>
    </a:solidFill>
    <a:ln w="28575">
      <a:solidFill>
        <a:srgbClr val="C00000"/>
      </a:solidFill>
    </a:ln>
  </c:spPr>
  <c:txPr>
    <a:bodyPr/>
    <a:lstStyle/>
    <a:p>
      <a:pPr>
        <a:defRPr sz="1096"/>
      </a:pPr>
      <a:endParaRPr lang="ru-RU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ru-RU" sz="1100" dirty="0"/>
              <a:t>Количество выявленных</a:t>
            </a:r>
            <a:r>
              <a:rPr lang="ru-RU" sz="1100" baseline="0" dirty="0"/>
              <a:t> случаев рака молочной железы </a:t>
            </a:r>
            <a:r>
              <a:rPr lang="ru-RU" sz="1100" baseline="0" dirty="0" err="1"/>
              <a:t>абс</a:t>
            </a:r>
            <a:r>
              <a:rPr lang="ru-RU" sz="1100" baseline="0" dirty="0"/>
              <a:t>. и % от прошедших скрининг</a:t>
            </a:r>
            <a:endParaRPr lang="ru-RU" sz="1100" dirty="0"/>
          </a:p>
        </c:rich>
      </c:tx>
      <c:layout>
        <c:manualLayout>
          <c:xMode val="edge"/>
          <c:yMode val="edge"/>
          <c:x val="8.5892385446832198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191822226715392"/>
          <c:y val="0.27693781522667965"/>
          <c:w val="0.8753574608593726"/>
          <c:h val="0.563467468303987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стадия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2.3344289264145151E-2"/>
                  <c:y val="-8.3377144906976786E-2"/>
                </c:manualLayout>
              </c:layout>
              <c:spPr>
                <a:solidFill>
                  <a:schemeClr val="bg1"/>
                </a:solidFill>
                <a:ln w="3175">
                  <a:solidFill>
                    <a:srgbClr val="002060"/>
                  </a:solidFill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070937450098052"/>
                      <c:h val="0.137440014033709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D7D-4E4B-813D-30DD83C41474}"/>
                </c:ext>
              </c:extLst>
            </c:dLbl>
            <c:dLbl>
              <c:idx val="1"/>
              <c:layout>
                <c:manualLayout>
                  <c:x val="-1.1672029749890005E-2"/>
                  <c:y val="-8.67127769254727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0AD-46F8-949F-EA79BF6CF46C}"/>
                </c:ext>
              </c:extLst>
            </c:dLbl>
            <c:spPr>
              <a:solidFill>
                <a:schemeClr val="bg1"/>
              </a:solidFill>
              <a:ln w="3175">
                <a:solidFill>
                  <a:srgbClr val="002060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0.0%</c:formatCode>
                <c:ptCount val="2"/>
                <c:pt idx="0" formatCode="0.00%">
                  <c:v>4.0000000000000007E-4</c:v>
                </c:pt>
                <c:pt idx="1">
                  <c:v>4.000000000000001E-3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DF-4388-909E-3C90A55BD02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7540223124175E-3"/>
                  <c:y val="0.2134468355088557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0AD-46F8-949F-EA79BF6CF46C}"/>
                </c:ext>
              </c:extLst>
            </c:dLbl>
            <c:dLbl>
              <c:idx val="1"/>
              <c:layout>
                <c:manualLayout>
                  <c:x val="2.9180074374725003E-3"/>
                  <c:y val="0.2734787579957217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0AD-46F8-949F-EA79BF6CF4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Лист1!$C$2:$C$3</c:f>
              <c:numCache>
                <c:formatCode>0.00%</c:formatCode>
                <c:ptCount val="2"/>
                <c:pt idx="0">
                  <c:v>0.14400000000000002</c:v>
                </c:pt>
                <c:pt idx="1">
                  <c:v>0.20300000000000001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AD-46F8-949F-EA79BF6CF4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163058048"/>
        <c:axId val="163059584"/>
      </c:barChart>
      <c:catAx>
        <c:axId val="1630580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63059584"/>
        <c:crosses val="autoZero"/>
        <c:auto val="1"/>
        <c:lblAlgn val="ctr"/>
        <c:lblOffset val="100"/>
        <c:noMultiLvlLbl val="0"/>
      </c:catAx>
      <c:valAx>
        <c:axId val="16305958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9525">
            <a:noFill/>
          </a:ln>
        </c:spPr>
        <c:crossAx val="163058048"/>
        <c:crosses val="autoZero"/>
        <c:crossBetween val="between"/>
      </c:valAx>
      <c:spPr>
        <a:noFill/>
        <a:ln w="25365">
          <a:noFill/>
        </a:ln>
      </c:spPr>
    </c:plotArea>
    <c:plotVisOnly val="1"/>
    <c:dispBlanksAs val="gap"/>
    <c:showDLblsOverMax val="0"/>
  </c:chart>
  <c:spPr>
    <a:solidFill>
      <a:schemeClr val="bg1"/>
    </a:solidFill>
    <a:ln w="28575">
      <a:solidFill>
        <a:srgbClr val="C00000"/>
      </a:solidFill>
    </a:ln>
  </c:spPr>
  <c:txPr>
    <a:bodyPr/>
    <a:lstStyle/>
    <a:p>
      <a:pPr>
        <a:defRPr sz="1096"/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50721892241942"/>
          <c:y val="0.31529325886524384"/>
          <c:w val="0.87834199085416842"/>
          <c:h val="0.558393609758279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82-4DA8-9242-66D2E7D13B9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/>
                      <a:t>29</a:t>
                    </a:r>
                    <a:r>
                      <a:rPr lang="ru-RU" baseline="0" dirty="0"/>
                      <a:t> </a:t>
                    </a:r>
                    <a:r>
                      <a:rPr lang="ru-RU" dirty="0"/>
                      <a:t>ч.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1FE-4F4D-9805-8BCC9429782B}"/>
                </c:ext>
              </c:extLst>
            </c:dLbl>
            <c:spPr>
              <a:solidFill>
                <a:schemeClr val="bg1"/>
              </a:solidFill>
              <a:ln w="3175">
                <a:solidFill>
                  <a:srgbClr val="002060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0</c:formatCode>
                <c:ptCount val="2"/>
                <c:pt idx="0">
                  <c:v>27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82-4DA8-9242-66D2E7D13B9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стадия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elete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Лист1!$C$2:$C$3</c:f>
              <c:numCache>
                <c:formatCode>0</c:formatCode>
                <c:ptCount val="2"/>
                <c:pt idx="0">
                  <c:v>33.6</c:v>
                </c:pt>
                <c:pt idx="1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82-4DA8-9242-66D2E7D13B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162960896"/>
        <c:axId val="162962432"/>
      </c:barChart>
      <c:catAx>
        <c:axId val="162960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62962432"/>
        <c:crosses val="autoZero"/>
        <c:auto val="1"/>
        <c:lblAlgn val="ctr"/>
        <c:lblOffset val="100"/>
        <c:noMultiLvlLbl val="0"/>
      </c:catAx>
      <c:valAx>
        <c:axId val="1629624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9525">
            <a:noFill/>
          </a:ln>
        </c:spPr>
        <c:crossAx val="16296089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28575">
      <a:solidFill>
        <a:srgbClr val="C00000"/>
      </a:solidFill>
    </a:ln>
  </c:spPr>
  <c:txPr>
    <a:bodyPr/>
    <a:lstStyle/>
    <a:p>
      <a:pPr>
        <a:defRPr sz="1096"/>
      </a:pPr>
      <a:endParaRPr lang="ru-RU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999132933830267E-2"/>
          <c:y val="0.34777691507705544"/>
          <c:w val="0.87834199085416842"/>
          <c:h val="0.477887824114872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охват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2136783730056557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383-4618-ADD5-87F772EFC73D}"/>
                </c:ext>
              </c:extLst>
            </c:dLbl>
            <c:dLbl>
              <c:idx val="1"/>
              <c:layout>
                <c:manualLayout>
                  <c:x val="0"/>
                  <c:y val="0.284904497340874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383-4618-ADD5-87F772EFC73D}"/>
                </c:ext>
              </c:extLst>
            </c:dLbl>
            <c:spPr>
              <a:solidFill>
                <a:schemeClr val="bg1"/>
              </a:solidFill>
              <a:ln w="3175">
                <a:solidFill>
                  <a:srgbClr val="002060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0.28300000000000003</c:v>
                </c:pt>
                <c:pt idx="1">
                  <c:v>0.3670000000000001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F8-4F79-84F6-BC52E8F624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163424512"/>
        <c:axId val="163427456"/>
      </c:barChart>
      <c:catAx>
        <c:axId val="163424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63427456"/>
        <c:crosses val="autoZero"/>
        <c:auto val="1"/>
        <c:lblAlgn val="ctr"/>
        <c:lblOffset val="100"/>
        <c:noMultiLvlLbl val="0"/>
      </c:catAx>
      <c:valAx>
        <c:axId val="1634274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9525">
            <a:noFill/>
          </a:ln>
        </c:spPr>
        <c:crossAx val="163424512"/>
        <c:crosses val="autoZero"/>
        <c:crossBetween val="between"/>
      </c:valAx>
      <c:spPr>
        <a:noFill/>
        <a:ln w="25365">
          <a:noFill/>
        </a:ln>
      </c:spPr>
    </c:plotArea>
    <c:plotVisOnly val="1"/>
    <c:dispBlanksAs val="gap"/>
    <c:showDLblsOverMax val="0"/>
  </c:chart>
  <c:spPr>
    <a:solidFill>
      <a:schemeClr val="bg1"/>
    </a:solidFill>
    <a:ln w="28575">
      <a:solidFill>
        <a:srgbClr val="C00000"/>
      </a:solidFill>
    </a:ln>
  </c:spPr>
  <c:txPr>
    <a:bodyPr/>
    <a:lstStyle/>
    <a:p>
      <a:pPr>
        <a:defRPr sz="1096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08107050804979"/>
          <c:y val="3.8273508157204469E-2"/>
          <c:w val="0.87991881982293862"/>
          <c:h val="0.8557210536679792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2 группа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8.8642906576899168E-3"/>
                  <c:y val="8.3801685128822544E-3"/>
                </c:manualLayout>
              </c:layout>
              <c:spPr>
                <a:solidFill>
                  <a:schemeClr val="bg1"/>
                </a:solidFill>
                <a:ln w="3175">
                  <a:solidFill>
                    <a:srgbClr val="002060"/>
                  </a:solidFill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A88-4922-86A1-8D6B62C058B0}"/>
                </c:ext>
              </c:extLst>
            </c:dLbl>
            <c:dLbl>
              <c:idx val="1"/>
              <c:layout>
                <c:manualLayout>
                  <c:x val="-5.7821429668995098E-3"/>
                  <c:y val="7.054771692034236E-3"/>
                </c:manualLayout>
              </c:layout>
              <c:spPr>
                <a:solidFill>
                  <a:schemeClr val="bg1"/>
                </a:solidFill>
                <a:ln w="3175">
                  <a:solidFill>
                    <a:srgbClr val="002060"/>
                  </a:solidFill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A88-4922-86A1-8D6B62C058B0}"/>
                </c:ext>
              </c:extLst>
            </c:dLbl>
            <c:dLbl>
              <c:idx val="2"/>
              <c:layout>
                <c:manualLayout>
                  <c:x val="-2.2680469905405135E-2"/>
                  <c:y val="-1.0976217906446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88-4922-86A1-8D6B62C058B0}"/>
                </c:ext>
              </c:extLst>
            </c:dLbl>
            <c:spPr>
              <a:solidFill>
                <a:schemeClr val="bg1"/>
              </a:solidFill>
              <a:ln w="3175">
                <a:solidFill>
                  <a:srgbClr val="002060"/>
                </a:solidFill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6 мес 2018</c:v>
                </c:pt>
                <c:pt idx="1">
                  <c:v>6 мес 2019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0.33400000000000002</c:v>
                </c:pt>
                <c:pt idx="1">
                  <c:v>0.16400000000000001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88-4922-86A1-8D6B62C058B0}"/>
            </c:ext>
          </c:extLst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3 группа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5.5514722597796284E-3"/>
                  <c:y val="1.5023607918512719E-2"/>
                </c:manualLayout>
              </c:layout>
              <c:spPr>
                <a:solidFill>
                  <a:schemeClr val="bg1"/>
                </a:solidFill>
                <a:ln w="3175">
                  <a:solidFill>
                    <a:srgbClr val="002060"/>
                  </a:solidFill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A88-4922-86A1-8D6B62C058B0}"/>
                </c:ext>
              </c:extLst>
            </c:dLbl>
            <c:dLbl>
              <c:idx val="1"/>
              <c:layout>
                <c:manualLayout>
                  <c:x val="7.9983700315320143E-3"/>
                  <c:y val="1.0076357395670053E-2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en-US" sz="1096" b="1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83,6%</a:t>
                    </a:r>
                  </a:p>
                </c:rich>
              </c:tx>
              <c:spPr>
                <a:solidFill>
                  <a:schemeClr val="bg1"/>
                </a:solidFill>
                <a:ln w="3175">
                  <a:solidFill>
                    <a:srgbClr val="002060"/>
                  </a:solidFill>
                </a:ln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A88-4922-86A1-8D6B62C058B0}"/>
                </c:ext>
              </c:extLst>
            </c:dLbl>
            <c:dLbl>
              <c:idx val="2"/>
              <c:layout>
                <c:manualLayout>
                  <c:x val="1.4175293690878141E-2"/>
                  <c:y val="1.64643268596694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44,2%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A88-4922-86A1-8D6B62C058B0}"/>
                </c:ext>
              </c:extLst>
            </c:dLbl>
            <c:spPr>
              <a:solidFill>
                <a:schemeClr val="bg1"/>
              </a:solidFill>
              <a:ln w="3175">
                <a:solidFill>
                  <a:srgbClr val="002060"/>
                </a:solidFill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6 мес 2018</c:v>
                </c:pt>
                <c:pt idx="1">
                  <c:v>6 мес 2019</c:v>
                </c:pt>
              </c:strCache>
            </c:strRef>
          </c:cat>
          <c:val>
            <c:numRef>
              <c:f>Лист1!$C$2:$C$3</c:f>
              <c:numCache>
                <c:formatCode>0.0%</c:formatCode>
                <c:ptCount val="2"/>
                <c:pt idx="0">
                  <c:v>0.66600000000000004</c:v>
                </c:pt>
                <c:pt idx="1">
                  <c:v>0.83599999999999997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A88-4922-86A1-8D6B62C05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772608"/>
        <c:axId val="154774144"/>
      </c:barChart>
      <c:catAx>
        <c:axId val="154772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54774144"/>
        <c:crosses val="autoZero"/>
        <c:auto val="1"/>
        <c:lblAlgn val="ctr"/>
        <c:lblOffset val="100"/>
        <c:noMultiLvlLbl val="0"/>
      </c:catAx>
      <c:valAx>
        <c:axId val="1547741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547726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28575">
      <a:solidFill>
        <a:srgbClr val="CC3300"/>
      </a:solidFill>
    </a:ln>
  </c:spPr>
  <c:txPr>
    <a:bodyPr/>
    <a:lstStyle/>
    <a:p>
      <a:pPr>
        <a:defRPr sz="1096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08118017706125"/>
          <c:y val="0.18733363406538878"/>
          <c:w val="0.87991881982293862"/>
          <c:h val="0.7017455698112956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2 группа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8.8642906576899168E-3"/>
                  <c:y val="8.3801685128822544E-3"/>
                </c:manualLayout>
              </c:layout>
              <c:spPr>
                <a:solidFill>
                  <a:schemeClr val="bg1"/>
                </a:solidFill>
                <a:ln w="3175">
                  <a:solidFill>
                    <a:srgbClr val="002060"/>
                  </a:solidFill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AD2-4DC5-B6CA-218389FCE5D8}"/>
                </c:ext>
              </c:extLst>
            </c:dLbl>
            <c:dLbl>
              <c:idx val="1"/>
              <c:layout>
                <c:manualLayout>
                  <c:x val="-5.7821429668995098E-3"/>
                  <c:y val="7.054771692034236E-3"/>
                </c:manualLayout>
              </c:layout>
              <c:spPr>
                <a:solidFill>
                  <a:schemeClr val="bg1"/>
                </a:solidFill>
                <a:ln w="3175">
                  <a:solidFill>
                    <a:srgbClr val="002060"/>
                  </a:solidFill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AD2-4DC5-B6CA-218389FCE5D8}"/>
                </c:ext>
              </c:extLst>
            </c:dLbl>
            <c:dLbl>
              <c:idx val="2"/>
              <c:layout>
                <c:manualLayout>
                  <c:x val="-7.2414947569428654E-3"/>
                  <c:y val="4.95246329236384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AD2-4DC5-B6CA-218389FCE5D8}"/>
                </c:ext>
              </c:extLst>
            </c:dLbl>
            <c:spPr>
              <a:solidFill>
                <a:schemeClr val="bg1"/>
              </a:solidFill>
              <a:ln w="3175">
                <a:solidFill>
                  <a:srgbClr val="002060"/>
                </a:solidFill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</c:v>
                </c:pt>
                <c:pt idx="1">
                  <c:v>6 мес 2018</c:v>
                </c:pt>
                <c:pt idx="2">
                  <c:v>6 мес 2019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6.5000000000000002E-2</c:v>
                </c:pt>
                <c:pt idx="1">
                  <c:v>6.5000000000000002E-2</c:v>
                </c:pt>
                <c:pt idx="2">
                  <c:v>7.1999999999999995E-2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D2-4DC5-B6CA-218389FCE5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244416"/>
        <c:axId val="157246208"/>
      </c:barChart>
      <c:catAx>
        <c:axId val="157244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57246208"/>
        <c:crosses val="autoZero"/>
        <c:auto val="1"/>
        <c:lblAlgn val="ctr"/>
        <c:lblOffset val="100"/>
        <c:noMultiLvlLbl val="0"/>
      </c:catAx>
      <c:valAx>
        <c:axId val="1572462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572444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28575">
      <a:solidFill>
        <a:srgbClr val="CC3300"/>
      </a:solidFill>
    </a:ln>
  </c:spPr>
  <c:txPr>
    <a:bodyPr/>
    <a:lstStyle/>
    <a:p>
      <a:pPr>
        <a:defRPr sz="1096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ПР</a:t>
            </a:r>
            <a:r>
              <a:rPr lang="ru-RU" baseline="0" dirty="0"/>
              <a:t> с ЭНМТ </a:t>
            </a:r>
          </a:p>
          <a:p>
            <a:pPr>
              <a:defRPr/>
            </a:pPr>
            <a:r>
              <a:rPr lang="ru-RU" baseline="0" dirty="0"/>
              <a:t>6 мес. 2018 г. </a:t>
            </a:r>
            <a:r>
              <a:rPr lang="ru-RU" sz="1315" b="1" i="0" u="none" strike="noStrike" baseline="0" dirty="0">
                <a:effectLst/>
              </a:rPr>
              <a:t>–</a:t>
            </a:r>
            <a:r>
              <a:rPr lang="ru-RU" baseline="0" dirty="0"/>
              <a:t> 18; 6 мес. 2019 г. – 23  </a:t>
            </a:r>
            <a:endParaRPr lang="ru-RU" dirty="0"/>
          </a:p>
        </c:rich>
      </c:tx>
      <c:layout>
        <c:manualLayout>
          <c:xMode val="edge"/>
          <c:yMode val="edge"/>
          <c:x val="0.24034890976811182"/>
          <c:y val="1.433977630414836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8078842420046937E-2"/>
          <c:y val="0.19340815797516941"/>
          <c:w val="0.91940266520837077"/>
          <c:h val="0.563467468303987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 группа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9714560064239334E-3"/>
                  <c:y val="1.09566019350049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634-41F5-A2B4-381B6FE3016F}"/>
                </c:ext>
              </c:extLst>
            </c:dLbl>
            <c:dLbl>
              <c:idx val="1"/>
              <c:layout>
                <c:manualLayout>
                  <c:x val="-2.9713547065351267E-3"/>
                  <c:y val="1.79370161618798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634-41F5-A2B4-381B6FE3016F}"/>
                </c:ext>
              </c:extLst>
            </c:dLbl>
            <c:spPr>
              <a:solidFill>
                <a:schemeClr val="bg1"/>
              </a:solidFill>
              <a:ln w="3175">
                <a:solidFill>
                  <a:srgbClr val="002060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6 мес 2018</c:v>
                </c:pt>
                <c:pt idx="1">
                  <c:v>6 мес 2019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0.222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03-466D-9BD7-A0B9939EEB6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 группа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2.719412704413253E-3"/>
                  <c:y val="1.31992494961837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77,7%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803-466D-9BD7-A0B9939EEB64}"/>
                </c:ext>
              </c:extLst>
            </c:dLbl>
            <c:dLbl>
              <c:idx val="1"/>
              <c:layout>
                <c:manualLayout>
                  <c:x val="5.9429120128479214E-3"/>
                  <c:y val="1.09566019350049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634-41F5-A2B4-381B6FE3016F}"/>
                </c:ext>
              </c:extLst>
            </c:dLbl>
            <c:spPr>
              <a:solidFill>
                <a:schemeClr val="bg1"/>
              </a:solidFill>
              <a:ln>
                <a:solidFill>
                  <a:srgbClr val="002060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6 мес 2018</c:v>
                </c:pt>
                <c:pt idx="1">
                  <c:v>6 мес 2019</c:v>
                </c:pt>
              </c:strCache>
            </c:strRef>
          </c:cat>
          <c:val>
            <c:numRef>
              <c:f>Лист1!$C$2:$C$3</c:f>
              <c:numCache>
                <c:formatCode>0.0%</c:formatCode>
                <c:ptCount val="2"/>
                <c:pt idx="0">
                  <c:v>0.77800000000000002</c:v>
                </c:pt>
                <c:pt idx="1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03-466D-9BD7-A0B9939EEB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157525888"/>
        <c:axId val="157527424"/>
      </c:barChart>
      <c:catAx>
        <c:axId val="157525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57527424"/>
        <c:crosses val="autoZero"/>
        <c:auto val="1"/>
        <c:lblAlgn val="ctr"/>
        <c:lblOffset val="100"/>
        <c:noMultiLvlLbl val="0"/>
      </c:catAx>
      <c:valAx>
        <c:axId val="1575274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9525">
            <a:noFill/>
          </a:ln>
        </c:spPr>
        <c:crossAx val="157525888"/>
        <c:crosses val="autoZero"/>
        <c:crossBetween val="between"/>
      </c:valAx>
      <c:spPr>
        <a:noFill/>
        <a:ln w="25365">
          <a:noFill/>
        </a:ln>
      </c:spPr>
    </c:plotArea>
    <c:legend>
      <c:legendPos val="b"/>
      <c:layout>
        <c:manualLayout>
          <c:xMode val="edge"/>
          <c:yMode val="edge"/>
          <c:x val="0.26998853532990191"/>
          <c:y val="0.86717362431604961"/>
          <c:w val="0.38296452572871453"/>
          <c:h val="9.9280617124133538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 w="28575">
      <a:solidFill>
        <a:srgbClr val="C00000"/>
      </a:solidFill>
    </a:ln>
  </c:spPr>
  <c:txPr>
    <a:bodyPr/>
    <a:lstStyle/>
    <a:p>
      <a:pPr>
        <a:defRPr sz="1096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Плановое кесарево сечение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4919262900373234"/>
          <c:y val="0.20397905711207515"/>
          <c:w val="0.83124189907297663"/>
          <c:h val="0.555038051436703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6 мес 2018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2 группа</c:v>
                </c:pt>
                <c:pt idx="2">
                  <c:v>3 группа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 formatCode="0.00%">
                  <c:v>0.19700000000000001</c:v>
                </c:pt>
                <c:pt idx="1">
                  <c:v>0.19</c:v>
                </c:pt>
                <c:pt idx="2" formatCode="0.00%">
                  <c:v>0.161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B4-4048-ACC4-4710F1A8268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6 мес 2019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2 группа</c:v>
                </c:pt>
                <c:pt idx="2">
                  <c:v>3 группа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B4-4048-ACC4-4710F1A826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axId val="157048192"/>
        <c:axId val="158668288"/>
      </c:barChart>
      <c:catAx>
        <c:axId val="15704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668288"/>
        <c:crosses val="autoZero"/>
        <c:auto val="1"/>
        <c:lblAlgn val="ctr"/>
        <c:lblOffset val="100"/>
        <c:noMultiLvlLbl val="0"/>
      </c:catAx>
      <c:valAx>
        <c:axId val="158668288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04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Экстренное кесарево сечение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223627695259302"/>
          <c:y val="0.19428539588874272"/>
          <c:w val="0.81167642714968558"/>
          <c:h val="0.555038051436703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6 мес 2018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2 группа</c:v>
                </c:pt>
                <c:pt idx="2">
                  <c:v>3 группа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 formatCode="0.00%">
                  <c:v>0.19600000000000001</c:v>
                </c:pt>
                <c:pt idx="1">
                  <c:v>0.17299999999999999</c:v>
                </c:pt>
                <c:pt idx="2" formatCode="0.00%">
                  <c:v>0.249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61-45C8-B235-801F597674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6 мес 2019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2 группа</c:v>
                </c:pt>
                <c:pt idx="2">
                  <c:v>3 группа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0.25</c:v>
                </c:pt>
                <c:pt idx="1">
                  <c:v>0.25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61-45C8-B235-801F59767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axId val="156997504"/>
        <c:axId val="156999040"/>
      </c:barChart>
      <c:catAx>
        <c:axId val="15699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999040"/>
        <c:crosses val="autoZero"/>
        <c:auto val="1"/>
        <c:lblAlgn val="ctr"/>
        <c:lblOffset val="100"/>
        <c:noMultiLvlLbl val="0"/>
      </c:catAx>
      <c:valAx>
        <c:axId val="15699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997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dirty="0"/>
              <a:t>Динамика показателя младенческой смертности и мертворождаемости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Младенческая смертность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5,8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9AC-4B45-9508-B0FFF3F1B286}"/>
                </c:ext>
              </c:extLst>
            </c:dLbl>
            <c:spPr>
              <a:solidFill>
                <a:schemeClr val="accent3"/>
              </a:solidFill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6 мес 2019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4.5</c:v>
                </c:pt>
                <c:pt idx="1">
                  <c:v>4.5</c:v>
                </c:pt>
                <c:pt idx="2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A1-4E14-A575-B6DD5A5E0C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Мертворожденные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spPr>
              <a:solidFill>
                <a:schemeClr val="bg1"/>
              </a:solidFill>
              <a:ln w="28575">
                <a:solidFill>
                  <a:srgbClr val="CC3300"/>
                </a:solidFill>
              </a:ln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6 мес 2019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5.7</c:v>
                </c:pt>
                <c:pt idx="1">
                  <c:v>6.2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A1-4E14-A575-B6DD5A5E0C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axId val="158724480"/>
        <c:axId val="158726016"/>
      </c:barChart>
      <c:catAx>
        <c:axId val="158724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8726016"/>
        <c:crosses val="autoZero"/>
        <c:auto val="1"/>
        <c:lblAlgn val="ctr"/>
        <c:lblOffset val="100"/>
        <c:noMultiLvlLbl val="0"/>
      </c:catAx>
      <c:valAx>
        <c:axId val="158726016"/>
        <c:scaling>
          <c:orientation val="minMax"/>
          <c:max val="7"/>
          <c:min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8724480"/>
        <c:crosses val="autoZero"/>
        <c:crossBetween val="between"/>
      </c:valAx>
      <c:spPr>
        <a:ln>
          <a:solidFill>
            <a:srgbClr val="C00000"/>
          </a:solidFill>
        </a:ln>
      </c:spPr>
    </c:plotArea>
    <c:legend>
      <c:legendPos val="b"/>
      <c:layout>
        <c:manualLayout>
          <c:xMode val="edge"/>
          <c:yMode val="edge"/>
          <c:x val="3.2224388861007792E-2"/>
          <c:y val="0.72495839021220987"/>
          <c:w val="0.96777561113899246"/>
          <c:h val="0.24027553709476085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078842420046937E-2"/>
          <c:y val="0.19340815797516941"/>
          <c:w val="0.91940266520837077"/>
          <c:h val="0.563467468303987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6 мес 2019
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9714162149721141E-3"/>
                  <c:y val="1.4348573635287123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/>
                      <a:t>8,1</a:t>
                    </a:r>
                    <a:r>
                      <a:rPr lang="en-US" sz="1100" b="1" i="0" u="none" strike="noStrike" baseline="0" dirty="0">
                        <a:effectLst/>
                      </a:rPr>
                      <a:t>‰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16933383386703"/>
                      <c:h val="0.112944241742499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B8D-487D-A677-B77BE1A5FB8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8D-487D-A677-B77BE1A5FB83}"/>
                </c:ext>
              </c:extLst>
            </c:dLbl>
            <c:spPr>
              <a:solidFill>
                <a:schemeClr val="bg1"/>
              </a:solidFill>
              <a:ln w="3175">
                <a:solidFill>
                  <a:srgbClr val="002060"/>
                </a:solidFill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 группа</c:v>
                </c:pt>
                <c:pt idx="1">
                  <c:v>3 группа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8.1000000000000003E-2</c:v>
                </c:pt>
                <c:pt idx="1">
                  <c:v>9.7000000000000003E-2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8D-487D-A677-B77BE1A5FB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157772032"/>
        <c:axId val="157791360"/>
      </c:barChart>
      <c:catAx>
        <c:axId val="1577720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57791360"/>
        <c:crosses val="autoZero"/>
        <c:auto val="1"/>
        <c:lblAlgn val="ctr"/>
        <c:lblOffset val="100"/>
        <c:noMultiLvlLbl val="0"/>
      </c:catAx>
      <c:valAx>
        <c:axId val="157791360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15777203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solidFill>
      <a:schemeClr val="bg1"/>
    </a:solidFill>
    <a:ln w="28575">
      <a:solidFill>
        <a:srgbClr val="C00000"/>
      </a:solidFill>
    </a:ln>
  </c:spPr>
  <c:txPr>
    <a:bodyPr/>
    <a:lstStyle/>
    <a:p>
      <a:pPr>
        <a:defRPr sz="12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0.26569</cdr:x>
      <cdr:y>0.61407</cdr:y>
    </cdr:from>
    <cdr:to>
      <cdr:x>0.49881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42189" y="200927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0.22912</cdr:x>
      <cdr:y>0.63843</cdr:y>
    </cdr:from>
    <cdr:to>
      <cdr:x>0.34715</cdr:x>
      <cdr:y>0.75845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42342" y="1974985"/>
          <a:ext cx="485453" cy="371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>
              <a:solidFill>
                <a:schemeClr val="tx1"/>
              </a:solidFill>
            </a:rPr>
            <a:t>110</a:t>
          </a:r>
        </a:p>
        <a:p xmlns:a="http://schemas.openxmlformats.org/drawingml/2006/main"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0.35864</cdr:x>
      <cdr:y>0.40853</cdr:y>
    </cdr:from>
    <cdr:to>
      <cdr:x>0.46169</cdr:x>
      <cdr:y>0.55103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75069" y="1263785"/>
          <a:ext cx="423841" cy="4408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>
              <a:solidFill>
                <a:schemeClr val="tx1"/>
              </a:solidFill>
            </a:rPr>
            <a:t>219</a:t>
          </a:r>
        </a:p>
      </cdr:txBody>
    </cdr:sp>
  </cdr:relSizeAnchor>
  <cdr:relSizeAnchor xmlns:cdr="http://schemas.openxmlformats.org/drawingml/2006/chartDrawing">
    <cdr:from>
      <cdr:x>0.66858</cdr:x>
      <cdr:y>0.76072</cdr:y>
    </cdr:from>
    <cdr:to>
      <cdr:x>0.79855</cdr:x>
      <cdr:y>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749860" y="1965447"/>
          <a:ext cx="534562" cy="618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chemeClr val="tx1"/>
              </a:solidFill>
            </a:rPr>
            <a:t>53</a:t>
          </a:r>
        </a:p>
      </cdr:txBody>
    </cdr:sp>
  </cdr:relSizeAnchor>
  <cdr:relSizeAnchor xmlns:cdr="http://schemas.openxmlformats.org/drawingml/2006/chartDrawing">
    <cdr:from>
      <cdr:x>0.79228</cdr:x>
      <cdr:y>0.39089</cdr:y>
    </cdr:from>
    <cdr:to>
      <cdr:x>0.908</cdr:x>
      <cdr:y>0.5686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3258635" y="1209219"/>
          <a:ext cx="475952" cy="5497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/>
            <a:t>270</a:t>
          </a:r>
        </a:p>
        <a:p xmlns:a="http://schemas.openxmlformats.org/drawingml/2006/main">
          <a:endParaRPr lang="ru-RU" sz="1100" b="1" dirty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0.72445</cdr:x>
      <cdr:y>0.79701</cdr:y>
    </cdr:from>
    <cdr:to>
      <cdr:x>0.83697</cdr:x>
      <cdr:y>0.98672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3245246" y="1844345"/>
          <a:ext cx="504056" cy="439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0.28809</cdr:x>
      <cdr:y>0.54242</cdr:y>
    </cdr:from>
    <cdr:to>
      <cdr:x>0.36999</cdr:x>
      <cdr:y>0.64558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FBDE9FA-CBFC-4082-8E78-F34BC304A093}"/>
            </a:ext>
          </a:extLst>
        </cdr:cNvPr>
        <cdr:cNvSpPr txBox="1"/>
      </cdr:nvSpPr>
      <cdr:spPr>
        <a:xfrm xmlns:a="http://schemas.openxmlformats.org/drawingml/2006/main">
          <a:off x="1260500" y="1412826"/>
          <a:ext cx="358346" cy="2686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/>
            <a:t>247</a:t>
          </a:r>
        </a:p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0.71598</cdr:x>
      <cdr:y>0.5542</cdr:y>
    </cdr:from>
    <cdr:to>
      <cdr:x>0.79789</cdr:x>
      <cdr:y>0.65735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CCEF3F2-7A68-4761-996B-000776C8B903}"/>
            </a:ext>
          </a:extLst>
        </cdr:cNvPr>
        <cdr:cNvSpPr txBox="1"/>
      </cdr:nvSpPr>
      <cdr:spPr>
        <a:xfrm xmlns:a="http://schemas.openxmlformats.org/drawingml/2006/main">
          <a:off x="3132708" y="1443488"/>
          <a:ext cx="358390" cy="268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/>
            <a:t>249</a:t>
          </a:r>
        </a:p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0.71598</cdr:x>
      <cdr:y>0.25356</cdr:y>
    </cdr:from>
    <cdr:to>
      <cdr:x>0.79789</cdr:x>
      <cdr:y>0.35672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BCCEF3F2-7A68-4761-996B-000776C8B903}"/>
            </a:ext>
          </a:extLst>
        </cdr:cNvPr>
        <cdr:cNvSpPr txBox="1"/>
      </cdr:nvSpPr>
      <cdr:spPr>
        <a:xfrm xmlns:a="http://schemas.openxmlformats.org/drawingml/2006/main">
          <a:off x="3132708" y="660436"/>
          <a:ext cx="358390" cy="2686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/>
            <a:t>73</a:t>
          </a:r>
        </a:p>
      </cdr:txBody>
    </cdr:sp>
  </cdr:relSizeAnchor>
  <cdr:relSizeAnchor xmlns:cdr="http://schemas.openxmlformats.org/drawingml/2006/chartDrawing">
    <cdr:from>
      <cdr:x>0.28809</cdr:x>
      <cdr:y>0.22974</cdr:y>
    </cdr:from>
    <cdr:to>
      <cdr:x>0.36999</cdr:x>
      <cdr:y>0.3329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CCEF3F2-7A68-4761-996B-000776C8B903}"/>
            </a:ext>
          </a:extLst>
        </cdr:cNvPr>
        <cdr:cNvSpPr txBox="1"/>
      </cdr:nvSpPr>
      <cdr:spPr>
        <a:xfrm xmlns:a="http://schemas.openxmlformats.org/drawingml/2006/main">
          <a:off x="1260500" y="598387"/>
          <a:ext cx="358346" cy="2686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/>
            <a:t>114</a:t>
          </a:r>
        </a:p>
        <a:p xmlns:a="http://schemas.openxmlformats.org/drawingml/2006/main">
          <a:endParaRPr lang="ru-RU" sz="1100" b="1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0.26569</cdr:x>
      <cdr:y>0.61407</cdr:y>
    </cdr:from>
    <cdr:to>
      <cdr:x>0.49881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42189" y="200927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0.18105</cdr:x>
      <cdr:y>0.44293</cdr:y>
    </cdr:from>
    <cdr:to>
      <cdr:x>0.29908</cdr:x>
      <cdr:y>0.56446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96912" y="1144843"/>
          <a:ext cx="519517" cy="314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b="1" dirty="0">
              <a:solidFill>
                <a:schemeClr val="tx1"/>
              </a:solidFill>
            </a:rPr>
            <a:t> 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0.27811</cdr:x>
      <cdr:y>0.47589</cdr:y>
    </cdr:from>
    <cdr:to>
      <cdr:x>0.38116</cdr:x>
      <cdr:y>0.61839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24136" y="1230026"/>
          <a:ext cx="453582" cy="368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0.37555</cdr:x>
      <cdr:y>0.69366</cdr:y>
    </cdr:from>
    <cdr:to>
      <cdr:x>0.50154</cdr:x>
      <cdr:y>0.84815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584176" y="1792914"/>
          <a:ext cx="531482" cy="3993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b="1" dirty="0"/>
            <a:t>    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0.49079</cdr:x>
      <cdr:y>0.46643</cdr:y>
    </cdr:from>
    <cdr:to>
      <cdr:x>0.58258</cdr:x>
      <cdr:y>0.61839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160240" y="1205574"/>
          <a:ext cx="404020" cy="3927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b="1" dirty="0">
              <a:solidFill>
                <a:schemeClr val="tx1"/>
              </a:solidFill>
            </a:rPr>
            <a:t> </a:t>
          </a:r>
          <a:endParaRPr lang="ru-RU" sz="1100" b="1" dirty="0">
            <a:solidFill>
              <a:schemeClr val="tx1"/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0.26569</cdr:x>
      <cdr:y>0.61407</cdr:y>
    </cdr:from>
    <cdr:to>
      <cdr:x>0.49881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42189" y="200927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0.11949</cdr:x>
      <cdr:y>0.66382</cdr:y>
    </cdr:from>
    <cdr:to>
      <cdr:x>0.20231</cdr:x>
      <cdr:y>0.75694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5" y="1715787"/>
          <a:ext cx="349353" cy="2406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0.18105</cdr:x>
      <cdr:y>0.44293</cdr:y>
    </cdr:from>
    <cdr:to>
      <cdr:x>0.29908</cdr:x>
      <cdr:y>0.56446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96912" y="1144843"/>
          <a:ext cx="519517" cy="314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b="1" dirty="0">
              <a:solidFill>
                <a:schemeClr val="tx1"/>
              </a:solidFill>
            </a:rPr>
            <a:t> 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0.37555</cdr:x>
      <cdr:y>0.69366</cdr:y>
    </cdr:from>
    <cdr:to>
      <cdr:x>0.50154</cdr:x>
      <cdr:y>0.84815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584176" y="1792914"/>
          <a:ext cx="531482" cy="3993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b="1" dirty="0"/>
            <a:t>    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0.49079</cdr:x>
      <cdr:y>0.46643</cdr:y>
    </cdr:from>
    <cdr:to>
      <cdr:x>0.58258</cdr:x>
      <cdr:y>0.61839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160240" y="1205574"/>
          <a:ext cx="404020" cy="3927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b="1" dirty="0">
              <a:solidFill>
                <a:schemeClr val="tx1"/>
              </a:solidFill>
            </a:rPr>
            <a:t> 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0.56539</cdr:x>
      <cdr:y>0.57821</cdr:y>
    </cdr:from>
    <cdr:to>
      <cdr:x>0.74609</cdr:x>
      <cdr:y>0.69518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405939" y="1423906"/>
          <a:ext cx="76894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0.16829</cdr:x>
      <cdr:y>0.71164</cdr:y>
    </cdr:from>
    <cdr:to>
      <cdr:x>0.28578</cdr:x>
      <cdr:y>0.82861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732459" y="1354950"/>
          <a:ext cx="511350" cy="2227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>
              <a:solidFill>
                <a:schemeClr val="tx1"/>
              </a:solidFill>
            </a:rPr>
            <a:t>120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0.6229</cdr:x>
      <cdr:y>0.71381</cdr:y>
    </cdr:from>
    <cdr:to>
      <cdr:x>0.74039</cdr:x>
      <cdr:y>0.83079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2711032" y="1359094"/>
          <a:ext cx="511350" cy="2227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0" dirty="0">
              <a:solidFill>
                <a:schemeClr val="tx1"/>
              </a:solidFill>
            </a:rPr>
            <a:t>142</a:t>
          </a:r>
          <a:endParaRPr lang="ru-RU" sz="1100" b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0.13671</cdr:x>
      <cdr:y>0.83005</cdr:y>
    </cdr:from>
    <cdr:to>
      <cdr:x>0.30408</cdr:x>
      <cdr:y>0.83005</cdr:y>
    </cdr:to>
    <cdr:cxnSp macro="">
      <cdr:nvCxnSpPr>
        <cdr:cNvPr id="12" name="Прямая соединительная линия 11">
          <a:extLst xmlns:a="http://schemas.openxmlformats.org/drawingml/2006/main">
            <a:ext uri="{FF2B5EF4-FFF2-40B4-BE49-F238E27FC236}">
              <a16:creationId xmlns:a16="http://schemas.microsoft.com/office/drawing/2014/main" id="{D481971A-0A6F-4E1B-9D17-D4C808C8790B}"/>
            </a:ext>
          </a:extLst>
        </cdr:cNvPr>
        <cdr:cNvCxnSpPr/>
      </cdr:nvCxnSpPr>
      <cdr:spPr bwMode="auto">
        <a:xfrm xmlns:a="http://schemas.openxmlformats.org/drawingml/2006/main">
          <a:off x="594990" y="1580408"/>
          <a:ext cx="728469" cy="0"/>
        </a:xfrm>
        <a:prstGeom xmlns:a="http://schemas.openxmlformats.org/drawingml/2006/main" prst="line">
          <a:avLst/>
        </a:prstGeom>
        <a:solidFill xmlns:a="http://schemas.openxmlformats.org/drawingml/2006/main">
          <a:srgbClr val="00B8FF"/>
        </a:solidFill>
        <a:ln xmlns:a="http://schemas.openxmlformats.org/drawingml/2006/main" w="31750" cap="flat" cmpd="sng" algn="ctr">
          <a:solidFill>
            <a:srgbClr val="FFC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0.58399</cdr:x>
      <cdr:y>0.8303</cdr:y>
    </cdr:from>
    <cdr:to>
      <cdr:x>0.75137</cdr:x>
      <cdr:y>0.8303</cdr:y>
    </cdr:to>
    <cdr:cxnSp macro="">
      <cdr:nvCxnSpPr>
        <cdr:cNvPr id="14" name="Прямая соединительная линия 13">
          <a:extLst xmlns:a="http://schemas.openxmlformats.org/drawingml/2006/main">
            <a:ext uri="{FF2B5EF4-FFF2-40B4-BE49-F238E27FC236}">
              <a16:creationId xmlns:a16="http://schemas.microsoft.com/office/drawing/2014/main" id="{F2F7227E-EB4F-495D-A934-D5837C84DD92}"/>
            </a:ext>
          </a:extLst>
        </cdr:cNvPr>
        <cdr:cNvCxnSpPr/>
      </cdr:nvCxnSpPr>
      <cdr:spPr bwMode="auto">
        <a:xfrm xmlns:a="http://schemas.openxmlformats.org/drawingml/2006/main">
          <a:off x="2541702" y="1580874"/>
          <a:ext cx="728469" cy="0"/>
        </a:xfrm>
        <a:prstGeom xmlns:a="http://schemas.openxmlformats.org/drawingml/2006/main" prst="line">
          <a:avLst/>
        </a:prstGeom>
        <a:solidFill xmlns:a="http://schemas.openxmlformats.org/drawingml/2006/main">
          <a:srgbClr val="00B8FF"/>
        </a:solidFill>
        <a:ln xmlns:a="http://schemas.openxmlformats.org/drawingml/2006/main" w="31750" cap="flat" cmpd="sng" algn="ctr">
          <a:solidFill>
            <a:srgbClr val="FFC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0.34542</cdr:x>
      <cdr:y>0.32934</cdr:y>
    </cdr:from>
    <cdr:to>
      <cdr:x>0.5</cdr:x>
      <cdr:y>0.56215</cdr:y>
    </cdr:to>
    <cdr:sp macro="" textlink="">
      <cdr:nvSpPr>
        <cdr:cNvPr id="15" name="Прямоугольник 14">
          <a:extLst xmlns:a="http://schemas.openxmlformats.org/drawingml/2006/main">
            <a:ext uri="{FF2B5EF4-FFF2-40B4-BE49-F238E27FC236}">
              <a16:creationId xmlns:a16="http://schemas.microsoft.com/office/drawing/2014/main" id="{6921AE03-32FC-4D97-9659-4E3B3D50E9D9}"/>
            </a:ext>
          </a:extLst>
        </cdr:cNvPr>
        <cdr:cNvSpPr/>
      </cdr:nvSpPr>
      <cdr:spPr bwMode="auto">
        <a:xfrm xmlns:a="http://schemas.openxmlformats.org/drawingml/2006/main">
          <a:off x="1503350" y="627063"/>
          <a:ext cx="672791" cy="443261"/>
        </a:xfrm>
        <a:prstGeom xmlns:a="http://schemas.openxmlformats.org/drawingml/2006/main" prst="rect">
          <a:avLst/>
        </a:prstGeom>
        <a:ln xmlns:a="http://schemas.openxmlformats.org/drawingml/2006/main" w="6350">
          <a:headEnd type="none" w="med" len="med"/>
          <a:tailEnd type="none" w="med" len="med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>
              <a:solidFill>
                <a:schemeClr val="tx1"/>
              </a:solidFill>
            </a:rPr>
            <a:t>1 стад</a:t>
          </a:r>
        </a:p>
      </cdr:txBody>
    </cdr:sp>
  </cdr:relSizeAnchor>
  <cdr:relSizeAnchor xmlns:cdr="http://schemas.openxmlformats.org/drawingml/2006/chartDrawing">
    <cdr:from>
      <cdr:x>0.78401</cdr:x>
      <cdr:y>0.23145</cdr:y>
    </cdr:from>
    <cdr:to>
      <cdr:x>0.93859</cdr:x>
      <cdr:y>0.46426</cdr:y>
    </cdr:to>
    <cdr:sp macro="" textlink="">
      <cdr:nvSpPr>
        <cdr:cNvPr id="16" name="Прямоугольник 15">
          <a:extLst xmlns:a="http://schemas.openxmlformats.org/drawingml/2006/main">
            <a:ext uri="{FF2B5EF4-FFF2-40B4-BE49-F238E27FC236}">
              <a16:creationId xmlns:a16="http://schemas.microsoft.com/office/drawing/2014/main" id="{6921AE03-32FC-4D97-9659-4E3B3D50E9D9}"/>
            </a:ext>
          </a:extLst>
        </cdr:cNvPr>
        <cdr:cNvSpPr/>
      </cdr:nvSpPr>
      <cdr:spPr bwMode="auto">
        <a:xfrm xmlns:a="http://schemas.openxmlformats.org/drawingml/2006/main">
          <a:off x="3412215" y="440679"/>
          <a:ext cx="672791" cy="443261"/>
        </a:xfrm>
        <a:prstGeom xmlns:a="http://schemas.openxmlformats.org/drawingml/2006/main" prst="rect">
          <a:avLst/>
        </a:prstGeom>
        <a:ln xmlns:a="http://schemas.openxmlformats.org/drawingml/2006/main" w="6350">
          <a:headEnd type="none" w="med" len="med"/>
          <a:tailEnd type="none" w="med" len="med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>
              <a:solidFill>
                <a:schemeClr val="tx1"/>
              </a:solidFill>
            </a:rPr>
            <a:t>1 стад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0.26569</cdr:x>
      <cdr:y>0.61407</cdr:y>
    </cdr:from>
    <cdr:to>
      <cdr:x>0.49881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42189" y="200927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0.11949</cdr:x>
      <cdr:y>0.66382</cdr:y>
    </cdr:from>
    <cdr:to>
      <cdr:x>0.20231</cdr:x>
      <cdr:y>0.75694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5" y="1715787"/>
          <a:ext cx="349353" cy="2406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0.17907</cdr:x>
      <cdr:y>0.46717</cdr:y>
    </cdr:from>
    <cdr:to>
      <cdr:x>0.2971</cdr:x>
      <cdr:y>0.5887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66791" y="903395"/>
          <a:ext cx="505408" cy="2350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>
              <a:solidFill>
                <a:schemeClr val="tx1"/>
              </a:solidFill>
            </a:rPr>
            <a:t>27 ч.</a:t>
          </a:r>
          <a:r>
            <a:rPr lang="en-US" b="1" dirty="0">
              <a:solidFill>
                <a:schemeClr val="tx1"/>
              </a:solidFill>
            </a:rPr>
            <a:t> 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0.3585</cdr:x>
      <cdr:y>0.7591</cdr:y>
    </cdr:from>
    <cdr:to>
      <cdr:x>0.46029</cdr:x>
      <cdr:y>0.85647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512168" y="1810440"/>
          <a:ext cx="429360" cy="2322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b="1" dirty="0">
              <a:solidFill>
                <a:srgbClr val="FFFF00"/>
              </a:solidFill>
            </a:rPr>
            <a:t>33,6</a:t>
          </a:r>
          <a:r>
            <a:rPr lang="ru-RU" b="1" dirty="0">
              <a:solidFill>
                <a:srgbClr val="FFFF00"/>
              </a:solidFill>
            </a:rPr>
            <a:t>%</a:t>
          </a:r>
          <a:endParaRPr lang="ru-RU" sz="1100" b="1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0.37555</cdr:x>
      <cdr:y>0.69366</cdr:y>
    </cdr:from>
    <cdr:to>
      <cdr:x>0.50154</cdr:x>
      <cdr:y>0.84815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584176" y="1792914"/>
          <a:ext cx="531482" cy="3993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b="1" dirty="0"/>
            <a:t>    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0.49079</cdr:x>
      <cdr:y>0.46643</cdr:y>
    </cdr:from>
    <cdr:to>
      <cdr:x>0.58258</cdr:x>
      <cdr:y>0.61839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160240" y="1205574"/>
          <a:ext cx="404020" cy="3927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0.61693</cdr:x>
      <cdr:y>0.71299</cdr:y>
    </cdr:from>
    <cdr:to>
      <cdr:x>0.72277</cdr:x>
      <cdr:y>0.8585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708473" y="1378762"/>
          <a:ext cx="464661" cy="281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>
              <a:solidFill>
                <a:schemeClr val="tx1"/>
              </a:solidFill>
            </a:rPr>
            <a:t>0,</a:t>
          </a:r>
          <a:r>
            <a:rPr lang="en-US" b="1" dirty="0">
              <a:solidFill>
                <a:schemeClr val="tx1"/>
              </a:solidFill>
            </a:rPr>
            <a:t>02</a:t>
          </a:r>
          <a:r>
            <a:rPr lang="ru-RU" sz="1200" b="1" dirty="0">
              <a:solidFill>
                <a:schemeClr val="tx1"/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0.3364</cdr:x>
      <cdr:y>0.52122</cdr:y>
    </cdr:from>
    <cdr:to>
      <cdr:x>0.49352</cdr:x>
      <cdr:y>0.75044</cdr:y>
    </cdr:to>
    <cdr:sp macro="" textlink="">
      <cdr:nvSpPr>
        <cdr:cNvPr id="10" name="Прямоугольник 9"/>
        <cdr:cNvSpPr/>
      </cdr:nvSpPr>
      <cdr:spPr bwMode="auto">
        <a:xfrm xmlns:a="http://schemas.openxmlformats.org/drawingml/2006/main">
          <a:off x="1440473" y="1007923"/>
          <a:ext cx="672802" cy="443261"/>
        </a:xfrm>
        <a:prstGeom xmlns:a="http://schemas.openxmlformats.org/drawingml/2006/main" prst="rect">
          <a:avLst/>
        </a:prstGeom>
        <a:ln xmlns:a="http://schemas.openxmlformats.org/drawingml/2006/main" w="6350">
          <a:headEnd type="none" w="med" len="med"/>
          <a:tailEnd type="none" w="med" len="med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algn="ctr"/>
          <a:r>
            <a:rPr lang="ru-RU" b="1" dirty="0">
              <a:solidFill>
                <a:schemeClr val="tx1"/>
              </a:solidFill>
            </a:rPr>
            <a:t>1 стад</a:t>
          </a:r>
        </a:p>
      </cdr:txBody>
    </cdr:sp>
  </cdr:relSizeAnchor>
  <cdr:relSizeAnchor xmlns:cdr="http://schemas.openxmlformats.org/drawingml/2006/chartDrawing">
    <cdr:from>
      <cdr:x>0.78048</cdr:x>
      <cdr:y>0.36573</cdr:y>
    </cdr:from>
    <cdr:to>
      <cdr:x>0.92779</cdr:x>
      <cdr:y>0.6801</cdr:y>
    </cdr:to>
    <cdr:sp macro="" textlink="">
      <cdr:nvSpPr>
        <cdr:cNvPr id="11" name="Прямоугольник 10"/>
        <cdr:cNvSpPr/>
      </cdr:nvSpPr>
      <cdr:spPr bwMode="auto">
        <a:xfrm xmlns:a="http://schemas.openxmlformats.org/drawingml/2006/main">
          <a:off x="3342034" y="707231"/>
          <a:ext cx="630785" cy="607940"/>
        </a:xfrm>
        <a:prstGeom xmlns:a="http://schemas.openxmlformats.org/drawingml/2006/main" prst="rect">
          <a:avLst/>
        </a:prstGeom>
        <a:ln xmlns:a="http://schemas.openxmlformats.org/drawingml/2006/main" w="9525">
          <a:headEnd type="none" w="med" len="med"/>
          <a:tailEnd type="none" w="med" len="med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algn="ctr"/>
          <a:r>
            <a:rPr lang="ru-RU" b="1" dirty="0"/>
            <a:t>1 стад </a:t>
          </a:r>
        </a:p>
      </cdr:txBody>
    </cdr:sp>
  </cdr:relSizeAnchor>
  <cdr:relSizeAnchor xmlns:cdr="http://schemas.openxmlformats.org/drawingml/2006/chartDrawing">
    <cdr:from>
      <cdr:x>0.79478</cdr:x>
      <cdr:y>0.7591</cdr:y>
    </cdr:from>
    <cdr:to>
      <cdr:x>0.90062</cdr:x>
      <cdr:y>0.85854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3352439" y="1810440"/>
          <a:ext cx="446449" cy="2371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rgbClr val="FFFF00"/>
              </a:solidFill>
            </a:rPr>
            <a:t>42,5</a:t>
          </a:r>
          <a:r>
            <a:rPr lang="ru-RU" sz="1200" b="1" dirty="0">
              <a:solidFill>
                <a:srgbClr val="FFFF00"/>
              </a:solidFill>
            </a:rPr>
            <a:t>%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0.26569</cdr:x>
      <cdr:y>0.61407</cdr:y>
    </cdr:from>
    <cdr:to>
      <cdr:x>0.49881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42189" y="200927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0.18105</cdr:x>
      <cdr:y>0.44293</cdr:y>
    </cdr:from>
    <cdr:to>
      <cdr:x>0.29908</cdr:x>
      <cdr:y>0.56446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96912" y="1144843"/>
          <a:ext cx="519517" cy="314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b="1" dirty="0">
              <a:solidFill>
                <a:schemeClr val="tx1"/>
              </a:solidFill>
            </a:rPr>
            <a:t> 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0.27811</cdr:x>
      <cdr:y>0.47589</cdr:y>
    </cdr:from>
    <cdr:to>
      <cdr:x>0.38116</cdr:x>
      <cdr:y>0.61839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24136" y="1230026"/>
          <a:ext cx="453582" cy="368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0.37555</cdr:x>
      <cdr:y>0.69366</cdr:y>
    </cdr:from>
    <cdr:to>
      <cdr:x>0.50154</cdr:x>
      <cdr:y>0.84815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584176" y="1792914"/>
          <a:ext cx="531482" cy="3993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b="1" dirty="0"/>
            <a:t>    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0.49079</cdr:x>
      <cdr:y>0.46643</cdr:y>
    </cdr:from>
    <cdr:to>
      <cdr:x>0.58258</cdr:x>
      <cdr:y>0.61839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160240" y="1205574"/>
          <a:ext cx="404020" cy="3927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b="1" dirty="0">
              <a:solidFill>
                <a:schemeClr val="tx1"/>
              </a:solidFill>
            </a:rPr>
            <a:t> 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0.05498</cdr:x>
      <cdr:y>0</cdr:y>
    </cdr:from>
    <cdr:to>
      <cdr:x>0.98533</cdr:x>
      <cdr:y>0.30599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200284" y="0"/>
          <a:ext cx="3388866" cy="6001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GB"/>
          </a:defPPr>
          <a:lvl1pPr algn="l" defTabSz="449263" rtl="0" eaLnBrk="0" fontAlgn="base" hangingPunct="0">
            <a:spcBef>
              <a:spcPct val="0"/>
            </a:spcBef>
            <a:spcAft>
              <a:spcPct val="0"/>
            </a:spcAft>
            <a:defRPr sz="1200" kern="120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+mn-cs"/>
            </a:defRPr>
          </a:lvl1pPr>
          <a:lvl2pPr marL="742950" indent="-285750" algn="l" defTabSz="449263" rtl="0" eaLnBrk="0" fontAlgn="base" hangingPunct="0">
            <a:spcBef>
              <a:spcPct val="0"/>
            </a:spcBef>
            <a:spcAft>
              <a:spcPct val="0"/>
            </a:spcAft>
            <a:defRPr sz="1200" kern="120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+mn-cs"/>
            </a:defRPr>
          </a:lvl2pPr>
          <a:lvl3pPr marL="1143000" indent="-228600" algn="l" defTabSz="449263" rtl="0" eaLnBrk="0" fontAlgn="base" hangingPunct="0">
            <a:spcBef>
              <a:spcPct val="0"/>
            </a:spcBef>
            <a:spcAft>
              <a:spcPct val="0"/>
            </a:spcAft>
            <a:defRPr sz="1200" kern="120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+mn-cs"/>
            </a:defRPr>
          </a:lvl3pPr>
          <a:lvl4pPr marL="1600200" indent="-228600" algn="l" defTabSz="449263" rtl="0" eaLnBrk="0" fontAlgn="base" hangingPunct="0">
            <a:spcBef>
              <a:spcPct val="0"/>
            </a:spcBef>
            <a:spcAft>
              <a:spcPct val="0"/>
            </a:spcAft>
            <a:defRPr sz="1200" kern="120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+mn-cs"/>
            </a:defRPr>
          </a:lvl4pPr>
          <a:lvl5pPr marL="2057400" indent="-228600" algn="l" defTabSz="449263" rtl="0" eaLnBrk="0" fontAlgn="base" hangingPunct="0">
            <a:spcBef>
              <a:spcPct val="0"/>
            </a:spcBef>
            <a:spcAft>
              <a:spcPct val="0"/>
            </a:spcAft>
            <a:defRPr sz="1200" kern="120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+mn-cs"/>
            </a:defRPr>
          </a:lvl5pPr>
          <a:lvl6pPr marL="2286000" algn="l" defTabSz="914400" rtl="0" eaLnBrk="1" latinLnBrk="0" hangingPunct="1">
            <a:defRPr sz="1200" kern="120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+mn-cs"/>
            </a:defRPr>
          </a:lvl6pPr>
          <a:lvl7pPr marL="2743200" algn="l" defTabSz="914400" rtl="0" eaLnBrk="1" latinLnBrk="0" hangingPunct="1">
            <a:defRPr sz="1200" kern="120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+mn-cs"/>
            </a:defRPr>
          </a:lvl7pPr>
          <a:lvl8pPr marL="3200400" algn="l" defTabSz="914400" rtl="0" eaLnBrk="1" latinLnBrk="0" hangingPunct="1">
            <a:defRPr sz="1200" kern="120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+mn-cs"/>
            </a:defRPr>
          </a:lvl8pPr>
          <a:lvl9pPr marL="3657600" algn="l" defTabSz="914400" rtl="0" eaLnBrk="1" latinLnBrk="0" hangingPunct="1">
            <a:defRPr sz="1200" kern="120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+mn-cs"/>
            </a:defRPr>
          </a:lvl9pPr>
        </a:lstStyle>
        <a:p xmlns:a="http://schemas.openxmlformats.org/drawingml/2006/main">
          <a:pPr algn="ctr">
            <a:defRPr sz="1315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r>
            <a:rPr lang="ru-RU" sz="1100" dirty="0"/>
            <a:t>% охвата женского населения в возрасте </a:t>
          </a:r>
        </a:p>
        <a:p xmlns:a="http://schemas.openxmlformats.org/drawingml/2006/main">
          <a:pPr algn="ctr">
            <a:defRPr sz="1315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r>
            <a:rPr lang="ru-RU" sz="1100" dirty="0"/>
            <a:t>21-69 лет цервикальным скринингом от подлежащих диспансеризации в 2018 году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0.26569</cdr:x>
      <cdr:y>0.61407</cdr:y>
    </cdr:from>
    <cdr:to>
      <cdr:x>0.49881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42189" y="200927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0.72445</cdr:x>
      <cdr:y>0.79701</cdr:y>
    </cdr:from>
    <cdr:to>
      <cdr:x>0.83697</cdr:x>
      <cdr:y>0.98672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3245246" y="1844345"/>
          <a:ext cx="504056" cy="439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0.26569</cdr:x>
      <cdr:y>0.61407</cdr:y>
    </cdr:from>
    <cdr:to>
      <cdr:x>0.49881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42189" y="200927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0.17445</cdr:x>
      <cdr:y>0.65663</cdr:y>
    </cdr:from>
    <cdr:to>
      <cdr:x>0.27287</cdr:x>
      <cdr:y>0.79308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45608" y="1522234"/>
          <a:ext cx="420647" cy="3163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>
              <a:solidFill>
                <a:schemeClr val="tx1"/>
              </a:solidFill>
            </a:rPr>
            <a:t>4</a:t>
          </a:r>
        </a:p>
        <a:p xmlns:a="http://schemas.openxmlformats.org/drawingml/2006/main"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0.34293</cdr:x>
      <cdr:y>0.42276</cdr:y>
    </cdr:from>
    <cdr:to>
      <cdr:x>0.43121</cdr:x>
      <cdr:y>0.57724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65687" y="980057"/>
          <a:ext cx="377309" cy="3581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/>
            <a:t>14</a:t>
          </a:r>
        </a:p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0.64436</cdr:x>
      <cdr:y>0.68999</cdr:y>
    </cdr:from>
    <cdr:to>
      <cdr:x>0.72751</cdr:x>
      <cdr:y>0.79367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41988" y="2203910"/>
          <a:ext cx="340928" cy="331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/>
            <a:t>3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0.81467</cdr:x>
      <cdr:y>0.41446</cdr:y>
    </cdr:from>
    <cdr:to>
      <cdr:x>0.8962</cdr:x>
      <cdr:y>0.5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481911" y="960816"/>
          <a:ext cx="348466" cy="1983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/>
            <a:t>20</a:t>
          </a:r>
          <a:endParaRPr lang="ru-RU" sz="11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0.18464</cdr:x>
      <cdr:y>0.47039</cdr:y>
    </cdr:from>
    <cdr:to>
      <cdr:x>0.27709</cdr:x>
      <cdr:y>0.54108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D7535A99-F631-4C10-84A6-983D36DAC400}"/>
            </a:ext>
          </a:extLst>
        </cdr:cNvPr>
        <cdr:cNvSpPr txBox="1"/>
      </cdr:nvSpPr>
      <cdr:spPr>
        <a:xfrm xmlns:a="http://schemas.openxmlformats.org/drawingml/2006/main">
          <a:off x="719111" y="1232561"/>
          <a:ext cx="360057" cy="185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solidFill>
                <a:srgbClr val="FFFF00"/>
              </a:solidFill>
            </a:rPr>
            <a:t>442</a:t>
          </a:r>
        </a:p>
      </cdr:txBody>
    </cdr:sp>
  </cdr:relSizeAnchor>
  <cdr:relSizeAnchor xmlns:cdr="http://schemas.openxmlformats.org/drawingml/2006/chartDrawing">
    <cdr:from>
      <cdr:x>0.27269</cdr:x>
      <cdr:y>0.52739</cdr:y>
    </cdr:from>
    <cdr:to>
      <cdr:x>0.36514</cdr:x>
      <cdr:y>0.59808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69FADED4-A089-4024-A088-A10F0BE5624D}"/>
            </a:ext>
          </a:extLst>
        </cdr:cNvPr>
        <cdr:cNvSpPr txBox="1"/>
      </cdr:nvSpPr>
      <cdr:spPr>
        <a:xfrm xmlns:a="http://schemas.openxmlformats.org/drawingml/2006/main">
          <a:off x="1062013" y="1381905"/>
          <a:ext cx="360058" cy="185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/>
            <a:t>591</a:t>
          </a:r>
        </a:p>
      </cdr:txBody>
    </cdr:sp>
  </cdr:relSizeAnchor>
  <cdr:relSizeAnchor xmlns:cdr="http://schemas.openxmlformats.org/drawingml/2006/chartDrawing">
    <cdr:from>
      <cdr:x>0.45802</cdr:x>
      <cdr:y>0.46465</cdr:y>
    </cdr:from>
    <cdr:to>
      <cdr:x>0.55047</cdr:x>
      <cdr:y>0.53534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69FADED4-A089-4024-A088-A10F0BE5624D}"/>
            </a:ext>
          </a:extLst>
        </cdr:cNvPr>
        <cdr:cNvSpPr txBox="1"/>
      </cdr:nvSpPr>
      <cdr:spPr>
        <a:xfrm xmlns:a="http://schemas.openxmlformats.org/drawingml/2006/main">
          <a:off x="1783796" y="1217520"/>
          <a:ext cx="360058" cy="185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>
              <a:solidFill>
                <a:srgbClr val="FFFF00"/>
              </a:solidFill>
            </a:rPr>
            <a:t>158</a:t>
          </a:r>
        </a:p>
      </cdr:txBody>
    </cdr:sp>
  </cdr:relSizeAnchor>
  <cdr:relSizeAnchor xmlns:cdr="http://schemas.openxmlformats.org/drawingml/2006/chartDrawing">
    <cdr:from>
      <cdr:x>0.54609</cdr:x>
      <cdr:y>0.50106</cdr:y>
    </cdr:from>
    <cdr:to>
      <cdr:x>0.63853</cdr:x>
      <cdr:y>0.57175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69FADED4-A089-4024-A088-A10F0BE5624D}"/>
            </a:ext>
          </a:extLst>
        </cdr:cNvPr>
        <cdr:cNvSpPr txBox="1"/>
      </cdr:nvSpPr>
      <cdr:spPr>
        <a:xfrm xmlns:a="http://schemas.openxmlformats.org/drawingml/2006/main">
          <a:off x="2126829" y="1312903"/>
          <a:ext cx="360019" cy="185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/>
            <a:t>232</a:t>
          </a:r>
        </a:p>
      </cdr:txBody>
    </cdr:sp>
  </cdr:relSizeAnchor>
  <cdr:relSizeAnchor xmlns:cdr="http://schemas.openxmlformats.org/drawingml/2006/chartDrawing">
    <cdr:from>
      <cdr:x>0.83517</cdr:x>
      <cdr:y>0.52739</cdr:y>
    </cdr:from>
    <cdr:to>
      <cdr:x>0.92764</cdr:x>
      <cdr:y>0.59808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0D8A42CB-1BEA-464C-BE01-351B67557F26}"/>
            </a:ext>
          </a:extLst>
        </cdr:cNvPr>
        <cdr:cNvSpPr txBox="1"/>
      </cdr:nvSpPr>
      <cdr:spPr>
        <a:xfrm xmlns:a="http://schemas.openxmlformats.org/drawingml/2006/main">
          <a:off x="3252666" y="1381904"/>
          <a:ext cx="360141" cy="185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/>
            <a:t>359</a:t>
          </a:r>
        </a:p>
      </cdr:txBody>
    </cdr:sp>
  </cdr:relSizeAnchor>
  <cdr:relSizeAnchor xmlns:cdr="http://schemas.openxmlformats.org/drawingml/2006/chartDrawing">
    <cdr:from>
      <cdr:x>0.74912</cdr:x>
      <cdr:y>0.5</cdr:y>
    </cdr:from>
    <cdr:to>
      <cdr:x>0.84156</cdr:x>
      <cdr:y>0.57069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0D8A42CB-1BEA-464C-BE01-351B67557F26}"/>
            </a:ext>
          </a:extLst>
        </cdr:cNvPr>
        <cdr:cNvSpPr txBox="1"/>
      </cdr:nvSpPr>
      <cdr:spPr>
        <a:xfrm xmlns:a="http://schemas.openxmlformats.org/drawingml/2006/main">
          <a:off x="2917528" y="1310134"/>
          <a:ext cx="360018" cy="185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>
              <a:solidFill>
                <a:srgbClr val="FFFF00"/>
              </a:solidFill>
            </a:rPr>
            <a:t>264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0.19428</cdr:x>
      <cdr:y>0.5</cdr:y>
    </cdr:from>
    <cdr:to>
      <cdr:x>0.28673</cdr:x>
      <cdr:y>0.57069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D7535A99-F631-4C10-84A6-983D36DAC400}"/>
            </a:ext>
          </a:extLst>
        </cdr:cNvPr>
        <cdr:cNvSpPr txBox="1"/>
      </cdr:nvSpPr>
      <cdr:spPr>
        <a:xfrm xmlns:a="http://schemas.openxmlformats.org/drawingml/2006/main">
          <a:off x="756663" y="1310134"/>
          <a:ext cx="360057" cy="185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>
              <a:solidFill>
                <a:srgbClr val="FFFF00"/>
              </a:solidFill>
            </a:rPr>
            <a:t>707</a:t>
          </a:r>
        </a:p>
        <a:p xmlns:a="http://schemas.openxmlformats.org/drawingml/2006/main">
          <a:endParaRPr lang="ru-RU" sz="1100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0.2813</cdr:x>
      <cdr:y>0.508</cdr:y>
    </cdr:from>
    <cdr:to>
      <cdr:x>0.37375</cdr:x>
      <cdr:y>0.57869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69FADED4-A089-4024-A088-A10F0BE5624D}"/>
            </a:ext>
          </a:extLst>
        </cdr:cNvPr>
        <cdr:cNvSpPr txBox="1"/>
      </cdr:nvSpPr>
      <cdr:spPr>
        <a:xfrm xmlns:a="http://schemas.openxmlformats.org/drawingml/2006/main">
          <a:off x="1095569" y="1331103"/>
          <a:ext cx="360058" cy="185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/>
            <a:t>995</a:t>
          </a:r>
        </a:p>
      </cdr:txBody>
    </cdr:sp>
  </cdr:relSizeAnchor>
  <cdr:relSizeAnchor xmlns:cdr="http://schemas.openxmlformats.org/drawingml/2006/chartDrawing">
    <cdr:from>
      <cdr:x>0.46541</cdr:x>
      <cdr:y>0.48642</cdr:y>
    </cdr:from>
    <cdr:to>
      <cdr:x>0.55786</cdr:x>
      <cdr:y>0.55711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69FADED4-A089-4024-A088-A10F0BE5624D}"/>
            </a:ext>
          </a:extLst>
        </cdr:cNvPr>
        <cdr:cNvSpPr txBox="1"/>
      </cdr:nvSpPr>
      <cdr:spPr>
        <a:xfrm xmlns:a="http://schemas.openxmlformats.org/drawingml/2006/main">
          <a:off x="1812607" y="1274541"/>
          <a:ext cx="360057" cy="185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>
              <a:solidFill>
                <a:srgbClr val="FFFF00"/>
              </a:solidFill>
            </a:rPr>
            <a:t>291</a:t>
          </a:r>
        </a:p>
      </cdr:txBody>
    </cdr:sp>
  </cdr:relSizeAnchor>
  <cdr:relSizeAnchor xmlns:cdr="http://schemas.openxmlformats.org/drawingml/2006/chartDrawing">
    <cdr:from>
      <cdr:x>0.55471</cdr:x>
      <cdr:y>0.51812</cdr:y>
    </cdr:from>
    <cdr:to>
      <cdr:x>0.64715</cdr:x>
      <cdr:y>0.58881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69FADED4-A089-4024-A088-A10F0BE5624D}"/>
            </a:ext>
          </a:extLst>
        </cdr:cNvPr>
        <cdr:cNvSpPr txBox="1"/>
      </cdr:nvSpPr>
      <cdr:spPr>
        <a:xfrm xmlns:a="http://schemas.openxmlformats.org/drawingml/2006/main">
          <a:off x="2160373" y="1357623"/>
          <a:ext cx="360040" cy="185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0.82002</cdr:x>
      <cdr:y>0.50353</cdr:y>
    </cdr:from>
    <cdr:to>
      <cdr:x>0.91246</cdr:x>
      <cdr:y>0.57422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0D8A42CB-1BEA-464C-BE01-351B67557F26}"/>
            </a:ext>
          </a:extLst>
        </cdr:cNvPr>
        <cdr:cNvSpPr txBox="1"/>
      </cdr:nvSpPr>
      <cdr:spPr>
        <a:xfrm xmlns:a="http://schemas.openxmlformats.org/drawingml/2006/main">
          <a:off x="3193671" y="1319380"/>
          <a:ext cx="360018" cy="185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/>
            <a:t>650</a:t>
          </a:r>
        </a:p>
      </cdr:txBody>
    </cdr:sp>
  </cdr:relSizeAnchor>
  <cdr:relSizeAnchor xmlns:cdr="http://schemas.openxmlformats.org/drawingml/2006/chartDrawing">
    <cdr:from>
      <cdr:x>0.74275</cdr:x>
      <cdr:y>0.5</cdr:y>
    </cdr:from>
    <cdr:to>
      <cdr:x>0.83519</cdr:x>
      <cdr:y>0.57069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0D8A42CB-1BEA-464C-BE01-351B67557F26}"/>
            </a:ext>
          </a:extLst>
        </cdr:cNvPr>
        <cdr:cNvSpPr txBox="1"/>
      </cdr:nvSpPr>
      <cdr:spPr>
        <a:xfrm xmlns:a="http://schemas.openxmlformats.org/drawingml/2006/main">
          <a:off x="2892727" y="1310134"/>
          <a:ext cx="360018" cy="185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>
              <a:solidFill>
                <a:srgbClr val="FFFF00"/>
              </a:solidFill>
            </a:rPr>
            <a:t>416</a:t>
          </a:r>
        </a:p>
      </cdr:txBody>
    </cdr:sp>
  </cdr:relSizeAnchor>
  <cdr:relSizeAnchor xmlns:cdr="http://schemas.openxmlformats.org/drawingml/2006/chartDrawing">
    <cdr:from>
      <cdr:x>0.54609</cdr:x>
      <cdr:y>0.5</cdr:y>
    </cdr:from>
    <cdr:to>
      <cdr:x>0.63853</cdr:x>
      <cdr:y>0.57069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031EB9CF-89A6-453F-A813-41E78E8F84D0}"/>
            </a:ext>
          </a:extLst>
        </cdr:cNvPr>
        <cdr:cNvSpPr txBox="1"/>
      </cdr:nvSpPr>
      <cdr:spPr>
        <a:xfrm xmlns:a="http://schemas.openxmlformats.org/drawingml/2006/main">
          <a:off x="2126829" y="1310134"/>
          <a:ext cx="360018" cy="185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/>
            <a:t>345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0.26569</cdr:x>
      <cdr:y>0.61407</cdr:y>
    </cdr:from>
    <cdr:to>
      <cdr:x>0.49881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42189" y="200927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0.27098</cdr:x>
      <cdr:y>0.57692</cdr:y>
    </cdr:from>
    <cdr:to>
      <cdr:x>0.3694</cdr:x>
      <cdr:y>0.71337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67930" y="1080119"/>
          <a:ext cx="424196" cy="255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>
              <a:solidFill>
                <a:schemeClr val="tx1"/>
              </a:solidFill>
            </a:rPr>
            <a:t>17</a:t>
          </a:r>
        </a:p>
        <a:p xmlns:a="http://schemas.openxmlformats.org/drawingml/2006/main"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0.72206</cdr:x>
      <cdr:y>0.44816</cdr:y>
    </cdr:from>
    <cdr:to>
      <cdr:x>0.80521</cdr:x>
      <cdr:y>0.55184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112146" y="839048"/>
          <a:ext cx="358382" cy="194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/>
            <a:t>23</a:t>
          </a:r>
        </a:p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0.78785</cdr:x>
      <cdr:y>0.15385</cdr:y>
    </cdr:from>
    <cdr:to>
      <cdr:x>1</cdr:x>
      <cdr:y>0.64225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67DFB188-AB91-4E32-AB71-63AF87A722A4}"/>
            </a:ext>
          </a:extLst>
        </cdr:cNvPr>
        <cdr:cNvSpPr txBox="1"/>
      </cdr:nvSpPr>
      <cdr:spPr>
        <a:xfrm xmlns:a="http://schemas.openxmlformats.org/drawingml/2006/main">
          <a:off x="3400178" y="28803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0.63853</cdr:x>
      <cdr:y>0.11538</cdr:y>
    </cdr:from>
    <cdr:to>
      <cdr:x>0.88507</cdr:x>
      <cdr:y>0.23077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0969ABA9-4120-4913-BE10-4EECC3F0B629}"/>
            </a:ext>
          </a:extLst>
        </cdr:cNvPr>
        <cdr:cNvSpPr txBox="1"/>
      </cdr:nvSpPr>
      <cdr:spPr>
        <a:xfrm xmlns:a="http://schemas.openxmlformats.org/drawingml/2006/main">
          <a:off x="2752106" y="216023"/>
          <a:ext cx="1062584" cy="21602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 anchor="ctr" anchorCtr="1"/>
        <a:lstStyle xmlns:a="http://schemas.openxmlformats.org/drawingml/2006/main"/>
        <a:p xmlns:a="http://schemas.openxmlformats.org/drawingml/2006/main">
          <a:r>
            <a:rPr lang="ru-RU" sz="1100" b="1" dirty="0"/>
            <a:t>9,7</a:t>
          </a:r>
          <a:r>
            <a:rPr lang="en-US" b="1" dirty="0"/>
            <a:t>‰</a:t>
          </a:r>
          <a:endParaRPr lang="ru-RU" sz="11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0.28653</cdr:x>
      <cdr:y>0</cdr:y>
    </cdr:from>
    <cdr:to>
      <cdr:x>0.40363</cdr:x>
      <cdr:y>0.15608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id="{37856D68-9954-4E0E-A02A-923DF863D8A7}"/>
            </a:ext>
          </a:extLst>
        </cdr:cNvPr>
        <cdr:cNvSpPr/>
      </cdr:nvSpPr>
      <cdr:spPr>
        <a:xfrm xmlns:a="http://schemas.openxmlformats.org/drawingml/2006/main">
          <a:off x="1091233" y="0"/>
          <a:ext cx="445956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GB"/>
          </a:defPPr>
          <a:lvl1pPr algn="l" defTabSz="449263" rtl="0" eaLnBrk="0" fontAlgn="base" hangingPunct="0">
            <a:spcBef>
              <a:spcPct val="0"/>
            </a:spcBef>
            <a:spcAft>
              <a:spcPct val="0"/>
            </a:spcAft>
            <a:defRPr sz="1200" kern="120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+mn-cs"/>
            </a:defRPr>
          </a:lvl1pPr>
          <a:lvl2pPr marL="742950" indent="-285750" algn="l" defTabSz="449263" rtl="0" eaLnBrk="0" fontAlgn="base" hangingPunct="0">
            <a:spcBef>
              <a:spcPct val="0"/>
            </a:spcBef>
            <a:spcAft>
              <a:spcPct val="0"/>
            </a:spcAft>
            <a:defRPr sz="1200" kern="120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+mn-cs"/>
            </a:defRPr>
          </a:lvl2pPr>
          <a:lvl3pPr marL="1143000" indent="-228600" algn="l" defTabSz="449263" rtl="0" eaLnBrk="0" fontAlgn="base" hangingPunct="0">
            <a:spcBef>
              <a:spcPct val="0"/>
            </a:spcBef>
            <a:spcAft>
              <a:spcPct val="0"/>
            </a:spcAft>
            <a:defRPr sz="1200" kern="120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+mn-cs"/>
            </a:defRPr>
          </a:lvl3pPr>
          <a:lvl4pPr marL="1600200" indent="-228600" algn="l" defTabSz="449263" rtl="0" eaLnBrk="0" fontAlgn="base" hangingPunct="0">
            <a:spcBef>
              <a:spcPct val="0"/>
            </a:spcBef>
            <a:spcAft>
              <a:spcPct val="0"/>
            </a:spcAft>
            <a:defRPr sz="1200" kern="120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+mn-cs"/>
            </a:defRPr>
          </a:lvl4pPr>
          <a:lvl5pPr marL="2057400" indent="-228600" algn="l" defTabSz="449263" rtl="0" eaLnBrk="0" fontAlgn="base" hangingPunct="0">
            <a:spcBef>
              <a:spcPct val="0"/>
            </a:spcBef>
            <a:spcAft>
              <a:spcPct val="0"/>
            </a:spcAft>
            <a:defRPr sz="1200" kern="120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+mn-cs"/>
            </a:defRPr>
          </a:lvl5pPr>
          <a:lvl6pPr marL="2286000" algn="l" defTabSz="914400" rtl="0" eaLnBrk="1" latinLnBrk="0" hangingPunct="1">
            <a:defRPr sz="1200" kern="120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+mn-cs"/>
            </a:defRPr>
          </a:lvl6pPr>
          <a:lvl7pPr marL="2743200" algn="l" defTabSz="914400" rtl="0" eaLnBrk="1" latinLnBrk="0" hangingPunct="1">
            <a:defRPr sz="1200" kern="120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+mn-cs"/>
            </a:defRPr>
          </a:lvl7pPr>
          <a:lvl8pPr marL="3200400" algn="l" defTabSz="914400" rtl="0" eaLnBrk="1" latinLnBrk="0" hangingPunct="1">
            <a:defRPr sz="1200" kern="120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+mn-cs"/>
            </a:defRPr>
          </a:lvl8pPr>
          <a:lvl9pPr marL="3657600" algn="l" defTabSz="914400" rtl="0" eaLnBrk="1" latinLnBrk="0" hangingPunct="1">
            <a:defRPr sz="1200" kern="120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+mn-cs"/>
            </a:defRPr>
          </a:lvl9pPr>
        </a:lstStyle>
        <a:p xmlns:a="http://schemas.openxmlformats.org/drawingml/2006/main">
          <a:r>
            <a:rPr lang="ru-RU" b="1" kern="0" dirty="0">
              <a:solidFill>
                <a:srgbClr val="000000"/>
              </a:solidFill>
              <a:latin typeface="Arial"/>
              <a:ea typeface="Microsoft YaHei"/>
            </a:rPr>
            <a:t>1 ч.</a:t>
          </a:r>
          <a:endParaRPr lang="ru-RU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0.23298</cdr:x>
      <cdr:y>0.36581</cdr:y>
    </cdr:from>
    <cdr:to>
      <cdr:x>0.28642</cdr:x>
      <cdr:y>0.48779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944200" y="830709"/>
          <a:ext cx="445956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GB"/>
          </a:defPPr>
          <a:lvl1pPr algn="l" defTabSz="449263" rtl="0" eaLnBrk="0" fontAlgn="base" hangingPunct="0">
            <a:spcBef>
              <a:spcPct val="0"/>
            </a:spcBef>
            <a:spcAft>
              <a:spcPct val="0"/>
            </a:spcAft>
            <a:defRPr sz="1200" kern="120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+mn-cs"/>
            </a:defRPr>
          </a:lvl1pPr>
          <a:lvl2pPr marL="742950" indent="-285750" algn="l" defTabSz="449263" rtl="0" eaLnBrk="0" fontAlgn="base" hangingPunct="0">
            <a:spcBef>
              <a:spcPct val="0"/>
            </a:spcBef>
            <a:spcAft>
              <a:spcPct val="0"/>
            </a:spcAft>
            <a:defRPr sz="1200" kern="120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+mn-cs"/>
            </a:defRPr>
          </a:lvl2pPr>
          <a:lvl3pPr marL="1143000" indent="-228600" algn="l" defTabSz="449263" rtl="0" eaLnBrk="0" fontAlgn="base" hangingPunct="0">
            <a:spcBef>
              <a:spcPct val="0"/>
            </a:spcBef>
            <a:spcAft>
              <a:spcPct val="0"/>
            </a:spcAft>
            <a:defRPr sz="1200" kern="120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+mn-cs"/>
            </a:defRPr>
          </a:lvl3pPr>
          <a:lvl4pPr marL="1600200" indent="-228600" algn="l" defTabSz="449263" rtl="0" eaLnBrk="0" fontAlgn="base" hangingPunct="0">
            <a:spcBef>
              <a:spcPct val="0"/>
            </a:spcBef>
            <a:spcAft>
              <a:spcPct val="0"/>
            </a:spcAft>
            <a:defRPr sz="1200" kern="120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+mn-cs"/>
            </a:defRPr>
          </a:lvl4pPr>
          <a:lvl5pPr marL="2057400" indent="-228600" algn="l" defTabSz="449263" rtl="0" eaLnBrk="0" fontAlgn="base" hangingPunct="0">
            <a:spcBef>
              <a:spcPct val="0"/>
            </a:spcBef>
            <a:spcAft>
              <a:spcPct val="0"/>
            </a:spcAft>
            <a:defRPr sz="1200" kern="120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+mn-cs"/>
            </a:defRPr>
          </a:lvl5pPr>
          <a:lvl6pPr marL="2286000" algn="l" defTabSz="914400" rtl="0" eaLnBrk="1" latinLnBrk="0" hangingPunct="1">
            <a:defRPr sz="1200" kern="120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+mn-cs"/>
            </a:defRPr>
          </a:lvl6pPr>
          <a:lvl7pPr marL="2743200" algn="l" defTabSz="914400" rtl="0" eaLnBrk="1" latinLnBrk="0" hangingPunct="1">
            <a:defRPr sz="1200" kern="120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+mn-cs"/>
            </a:defRPr>
          </a:lvl7pPr>
          <a:lvl8pPr marL="3200400" algn="l" defTabSz="914400" rtl="0" eaLnBrk="1" latinLnBrk="0" hangingPunct="1">
            <a:defRPr sz="1200" kern="120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+mn-cs"/>
            </a:defRPr>
          </a:lvl8pPr>
          <a:lvl9pPr marL="3657600" algn="l" defTabSz="914400" rtl="0" eaLnBrk="1" latinLnBrk="0" hangingPunct="1">
            <a:defRPr sz="1200" kern="120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+mn-cs"/>
            </a:defRPr>
          </a:lvl9pPr>
        </a:lstStyle>
        <a:p xmlns:a="http://schemas.openxmlformats.org/drawingml/2006/main">
          <a:r>
            <a:rPr lang="ru-RU" b="1" kern="0" dirty="0">
              <a:solidFill>
                <a:srgbClr val="000000"/>
              </a:solidFill>
              <a:latin typeface="Arial"/>
              <a:ea typeface="Microsoft YaHei"/>
            </a:rPr>
            <a:t>3 ч.</a:t>
          </a:r>
          <a:endParaRPr lang="ru-RU" dirty="0"/>
        </a:p>
      </cdr:txBody>
    </cdr:sp>
  </cdr:relSizeAnchor>
  <cdr:relSizeAnchor xmlns:cdr="http://schemas.openxmlformats.org/drawingml/2006/chartDrawing">
    <cdr:from>
      <cdr:x>0.37105</cdr:x>
      <cdr:y>0.29092</cdr:y>
    </cdr:from>
    <cdr:to>
      <cdr:x>0.42449</cdr:x>
      <cdr:y>0.4129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096344" y="660654"/>
          <a:ext cx="445956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GB"/>
          </a:defPPr>
          <a:lvl1pPr algn="l" defTabSz="449263" rtl="0" eaLnBrk="0" fontAlgn="base" hangingPunct="0">
            <a:spcBef>
              <a:spcPct val="0"/>
            </a:spcBef>
            <a:spcAft>
              <a:spcPct val="0"/>
            </a:spcAft>
            <a:defRPr sz="1200" kern="120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+mn-cs"/>
            </a:defRPr>
          </a:lvl1pPr>
          <a:lvl2pPr marL="742950" indent="-285750" algn="l" defTabSz="449263" rtl="0" eaLnBrk="0" fontAlgn="base" hangingPunct="0">
            <a:spcBef>
              <a:spcPct val="0"/>
            </a:spcBef>
            <a:spcAft>
              <a:spcPct val="0"/>
            </a:spcAft>
            <a:defRPr sz="1200" kern="120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+mn-cs"/>
            </a:defRPr>
          </a:lvl2pPr>
          <a:lvl3pPr marL="1143000" indent="-228600" algn="l" defTabSz="449263" rtl="0" eaLnBrk="0" fontAlgn="base" hangingPunct="0">
            <a:spcBef>
              <a:spcPct val="0"/>
            </a:spcBef>
            <a:spcAft>
              <a:spcPct val="0"/>
            </a:spcAft>
            <a:defRPr sz="1200" kern="120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+mn-cs"/>
            </a:defRPr>
          </a:lvl3pPr>
          <a:lvl4pPr marL="1600200" indent="-228600" algn="l" defTabSz="449263" rtl="0" eaLnBrk="0" fontAlgn="base" hangingPunct="0">
            <a:spcBef>
              <a:spcPct val="0"/>
            </a:spcBef>
            <a:spcAft>
              <a:spcPct val="0"/>
            </a:spcAft>
            <a:defRPr sz="1200" kern="120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+mn-cs"/>
            </a:defRPr>
          </a:lvl4pPr>
          <a:lvl5pPr marL="2057400" indent="-228600" algn="l" defTabSz="449263" rtl="0" eaLnBrk="0" fontAlgn="base" hangingPunct="0">
            <a:spcBef>
              <a:spcPct val="0"/>
            </a:spcBef>
            <a:spcAft>
              <a:spcPct val="0"/>
            </a:spcAft>
            <a:defRPr sz="1200" kern="120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+mn-cs"/>
            </a:defRPr>
          </a:lvl5pPr>
          <a:lvl6pPr marL="2286000" algn="l" defTabSz="914400" rtl="0" eaLnBrk="1" latinLnBrk="0" hangingPunct="1">
            <a:defRPr sz="1200" kern="120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+mn-cs"/>
            </a:defRPr>
          </a:lvl6pPr>
          <a:lvl7pPr marL="2743200" algn="l" defTabSz="914400" rtl="0" eaLnBrk="1" latinLnBrk="0" hangingPunct="1">
            <a:defRPr sz="1200" kern="120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+mn-cs"/>
            </a:defRPr>
          </a:lvl7pPr>
          <a:lvl8pPr marL="3200400" algn="l" defTabSz="914400" rtl="0" eaLnBrk="1" latinLnBrk="0" hangingPunct="1">
            <a:defRPr sz="1200" kern="120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+mn-cs"/>
            </a:defRPr>
          </a:lvl8pPr>
          <a:lvl9pPr marL="3657600" algn="l" defTabSz="914400" rtl="0" eaLnBrk="1" latinLnBrk="0" hangingPunct="1">
            <a:defRPr sz="1200" kern="120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+mn-cs"/>
            </a:defRPr>
          </a:lvl9pPr>
        </a:lstStyle>
        <a:p xmlns:a="http://schemas.openxmlformats.org/drawingml/2006/main">
          <a:r>
            <a:rPr lang="ru-RU" b="1" kern="0" dirty="0">
              <a:solidFill>
                <a:srgbClr val="000000"/>
              </a:solidFill>
              <a:latin typeface="Arial"/>
              <a:ea typeface="Microsoft YaHei"/>
            </a:rPr>
            <a:t>4 ч.</a:t>
          </a:r>
          <a:endParaRPr lang="ru-RU" dirty="0"/>
        </a:p>
      </cdr:txBody>
    </cdr:sp>
  </cdr:relSizeAnchor>
  <cdr:relSizeAnchor xmlns:cdr="http://schemas.openxmlformats.org/drawingml/2006/chartDrawing">
    <cdr:from>
      <cdr:x>0.39693</cdr:x>
      <cdr:y>0.50984</cdr:y>
    </cdr:from>
    <cdr:to>
      <cdr:x>0.44979</cdr:x>
      <cdr:y>0.63182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312350" y="1157783"/>
          <a:ext cx="441146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GB"/>
          </a:defPPr>
          <a:lvl1pPr algn="l" defTabSz="449263" rtl="0" eaLnBrk="0" fontAlgn="base" hangingPunct="0">
            <a:spcBef>
              <a:spcPct val="0"/>
            </a:spcBef>
            <a:spcAft>
              <a:spcPct val="0"/>
            </a:spcAft>
            <a:defRPr sz="1200" kern="120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+mn-cs"/>
            </a:defRPr>
          </a:lvl1pPr>
          <a:lvl2pPr marL="742950" indent="-285750" algn="l" defTabSz="449263" rtl="0" eaLnBrk="0" fontAlgn="base" hangingPunct="0">
            <a:spcBef>
              <a:spcPct val="0"/>
            </a:spcBef>
            <a:spcAft>
              <a:spcPct val="0"/>
            </a:spcAft>
            <a:defRPr sz="1200" kern="120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+mn-cs"/>
            </a:defRPr>
          </a:lvl2pPr>
          <a:lvl3pPr marL="1143000" indent="-228600" algn="l" defTabSz="449263" rtl="0" eaLnBrk="0" fontAlgn="base" hangingPunct="0">
            <a:spcBef>
              <a:spcPct val="0"/>
            </a:spcBef>
            <a:spcAft>
              <a:spcPct val="0"/>
            </a:spcAft>
            <a:defRPr sz="1200" kern="120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+mn-cs"/>
            </a:defRPr>
          </a:lvl3pPr>
          <a:lvl4pPr marL="1600200" indent="-228600" algn="l" defTabSz="449263" rtl="0" eaLnBrk="0" fontAlgn="base" hangingPunct="0">
            <a:spcBef>
              <a:spcPct val="0"/>
            </a:spcBef>
            <a:spcAft>
              <a:spcPct val="0"/>
            </a:spcAft>
            <a:defRPr sz="1200" kern="120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+mn-cs"/>
            </a:defRPr>
          </a:lvl4pPr>
          <a:lvl5pPr marL="2057400" indent="-228600" algn="l" defTabSz="449263" rtl="0" eaLnBrk="0" fontAlgn="base" hangingPunct="0">
            <a:spcBef>
              <a:spcPct val="0"/>
            </a:spcBef>
            <a:spcAft>
              <a:spcPct val="0"/>
            </a:spcAft>
            <a:defRPr sz="1200" kern="120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+mn-cs"/>
            </a:defRPr>
          </a:lvl5pPr>
          <a:lvl6pPr marL="2286000" algn="l" defTabSz="914400" rtl="0" eaLnBrk="1" latinLnBrk="0" hangingPunct="1">
            <a:defRPr sz="1200" kern="120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+mn-cs"/>
            </a:defRPr>
          </a:lvl6pPr>
          <a:lvl7pPr marL="2743200" algn="l" defTabSz="914400" rtl="0" eaLnBrk="1" latinLnBrk="0" hangingPunct="1">
            <a:defRPr sz="1200" kern="120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+mn-cs"/>
            </a:defRPr>
          </a:lvl7pPr>
          <a:lvl8pPr marL="3200400" algn="l" defTabSz="914400" rtl="0" eaLnBrk="1" latinLnBrk="0" hangingPunct="1">
            <a:defRPr sz="1200" kern="120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+mn-cs"/>
            </a:defRPr>
          </a:lvl8pPr>
          <a:lvl9pPr marL="3657600" algn="l" defTabSz="914400" rtl="0" eaLnBrk="1" latinLnBrk="0" hangingPunct="1">
            <a:defRPr sz="1200" kern="120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+mn-cs"/>
            </a:defRPr>
          </a:lvl9pPr>
        </a:lstStyle>
        <a:p xmlns:a="http://schemas.openxmlformats.org/drawingml/2006/main">
          <a:r>
            <a:rPr lang="ru-RU" b="1" kern="0" dirty="0">
              <a:solidFill>
                <a:srgbClr val="000000"/>
              </a:solidFill>
              <a:latin typeface="Arial"/>
              <a:ea typeface="Microsoft YaHei"/>
            </a:rPr>
            <a:t>1 ч</a:t>
          </a:r>
          <a:r>
            <a:rPr lang="ru-RU" sz="1100" b="1" kern="0" dirty="0">
              <a:solidFill>
                <a:srgbClr val="000000"/>
              </a:solidFill>
              <a:latin typeface="Arial"/>
              <a:ea typeface="Microsoft YaHei"/>
            </a:rPr>
            <a:t>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0.29338</cdr:x>
      <cdr:y>0.58778</cdr:y>
    </cdr:from>
    <cdr:to>
      <cdr:x>0.34682</cdr:x>
      <cdr:y>0.70976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2448233" y="1334775"/>
          <a:ext cx="445956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GB"/>
          </a:defPPr>
          <a:lvl1pPr algn="l" defTabSz="449263" rtl="0" eaLnBrk="0" fontAlgn="base" hangingPunct="0">
            <a:spcBef>
              <a:spcPct val="0"/>
            </a:spcBef>
            <a:spcAft>
              <a:spcPct val="0"/>
            </a:spcAft>
            <a:defRPr sz="1200" kern="120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+mn-cs"/>
            </a:defRPr>
          </a:lvl1pPr>
          <a:lvl2pPr marL="742950" indent="-285750" algn="l" defTabSz="449263" rtl="0" eaLnBrk="0" fontAlgn="base" hangingPunct="0">
            <a:spcBef>
              <a:spcPct val="0"/>
            </a:spcBef>
            <a:spcAft>
              <a:spcPct val="0"/>
            </a:spcAft>
            <a:defRPr sz="1200" kern="120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+mn-cs"/>
            </a:defRPr>
          </a:lvl2pPr>
          <a:lvl3pPr marL="1143000" indent="-228600" algn="l" defTabSz="449263" rtl="0" eaLnBrk="0" fontAlgn="base" hangingPunct="0">
            <a:spcBef>
              <a:spcPct val="0"/>
            </a:spcBef>
            <a:spcAft>
              <a:spcPct val="0"/>
            </a:spcAft>
            <a:defRPr sz="1200" kern="120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+mn-cs"/>
            </a:defRPr>
          </a:lvl3pPr>
          <a:lvl4pPr marL="1600200" indent="-228600" algn="l" defTabSz="449263" rtl="0" eaLnBrk="0" fontAlgn="base" hangingPunct="0">
            <a:spcBef>
              <a:spcPct val="0"/>
            </a:spcBef>
            <a:spcAft>
              <a:spcPct val="0"/>
            </a:spcAft>
            <a:defRPr sz="1200" kern="120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+mn-cs"/>
            </a:defRPr>
          </a:lvl4pPr>
          <a:lvl5pPr marL="2057400" indent="-228600" algn="l" defTabSz="449263" rtl="0" eaLnBrk="0" fontAlgn="base" hangingPunct="0">
            <a:spcBef>
              <a:spcPct val="0"/>
            </a:spcBef>
            <a:spcAft>
              <a:spcPct val="0"/>
            </a:spcAft>
            <a:defRPr sz="1200" kern="120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+mn-cs"/>
            </a:defRPr>
          </a:lvl5pPr>
          <a:lvl6pPr marL="2286000" algn="l" defTabSz="914400" rtl="0" eaLnBrk="1" latinLnBrk="0" hangingPunct="1">
            <a:defRPr sz="1200" kern="120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+mn-cs"/>
            </a:defRPr>
          </a:lvl6pPr>
          <a:lvl7pPr marL="2743200" algn="l" defTabSz="914400" rtl="0" eaLnBrk="1" latinLnBrk="0" hangingPunct="1">
            <a:defRPr sz="1200" kern="120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+mn-cs"/>
            </a:defRPr>
          </a:lvl7pPr>
          <a:lvl8pPr marL="3200400" algn="l" defTabSz="914400" rtl="0" eaLnBrk="1" latinLnBrk="0" hangingPunct="1">
            <a:defRPr sz="1200" kern="120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+mn-cs"/>
            </a:defRPr>
          </a:lvl8pPr>
          <a:lvl9pPr marL="3657600" algn="l" defTabSz="914400" rtl="0" eaLnBrk="1" latinLnBrk="0" hangingPunct="1">
            <a:defRPr sz="1200" kern="1200">
              <a:solidFill>
                <a:schemeClr val="bg1"/>
              </a:solidFill>
              <a:latin typeface="Arial" pitchFamily="34" charset="0"/>
              <a:ea typeface="Microsoft YaHei" pitchFamily="34" charset="-122"/>
              <a:cs typeface="+mn-cs"/>
            </a:defRPr>
          </a:lvl9pPr>
        </a:lstStyle>
        <a:p xmlns:a="http://schemas.openxmlformats.org/drawingml/2006/main">
          <a:r>
            <a:rPr lang="ru-RU" b="1" kern="0" dirty="0">
              <a:solidFill>
                <a:srgbClr val="000000"/>
              </a:solidFill>
              <a:latin typeface="Arial"/>
              <a:ea typeface="Microsoft YaHei"/>
            </a:rPr>
            <a:t>2 ч.</a:t>
          </a:r>
          <a:endParaRPr lang="ru-RU" dirty="0"/>
        </a:p>
      </cdr:txBody>
    </cdr:sp>
  </cdr:relSizeAnchor>
  <cdr:relSizeAnchor xmlns:cdr="http://schemas.openxmlformats.org/drawingml/2006/chartDrawing">
    <cdr:from>
      <cdr:x>0.29338</cdr:x>
      <cdr:y>0.1986</cdr:y>
    </cdr:from>
    <cdr:to>
      <cdr:x>0.34394</cdr:x>
      <cdr:y>0.3138</cdr:y>
    </cdr:to>
    <cdr:sp macro="" textlink="">
      <cdr:nvSpPr>
        <cdr:cNvPr id="6" name="Прямоугольник 5">
          <a:extLst xmlns:a="http://schemas.openxmlformats.org/drawingml/2006/main">
            <a:ext uri="{FF2B5EF4-FFF2-40B4-BE49-F238E27FC236}">
              <a16:creationId xmlns:a16="http://schemas.microsoft.com/office/drawing/2014/main" id="{601F3B7A-05F4-44AB-A240-C064B0EFB935}"/>
            </a:ext>
          </a:extLst>
        </cdr:cNvPr>
        <cdr:cNvSpPr/>
      </cdr:nvSpPr>
      <cdr:spPr>
        <a:xfrm xmlns:a="http://schemas.openxmlformats.org/drawingml/2006/main">
          <a:off x="2448272" y="450998"/>
          <a:ext cx="421910" cy="26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>
              <a:solidFill>
                <a:srgbClr val="000000"/>
              </a:solidFill>
              <a:latin typeface="Arial"/>
              <a:ea typeface="Microsoft YaHei"/>
            </a:rPr>
            <a:t>1</a:t>
          </a:r>
          <a:r>
            <a:rPr lang="ru-RU" b="1" kern="0" dirty="0">
              <a:solidFill>
                <a:srgbClr val="000000"/>
              </a:solidFill>
              <a:latin typeface="Arial"/>
              <a:ea typeface="Microsoft YaHei"/>
            </a:rPr>
            <a:t> ч</a:t>
          </a:r>
          <a:r>
            <a:rPr lang="ru-RU" sz="1100" b="1" kern="0" dirty="0">
              <a:solidFill>
                <a:srgbClr val="000000"/>
              </a:solidFill>
              <a:latin typeface="Arial"/>
              <a:ea typeface="Microsoft YaHei"/>
            </a:rPr>
            <a:t>.</a:t>
          </a:r>
          <a:endParaRPr lang="ru-RU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0.23327</cdr:x>
      <cdr:y>0.67486</cdr:y>
    </cdr:from>
    <cdr:to>
      <cdr:x>0.38063</cdr:x>
      <cdr:y>0.67486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CA9FA9F6-DDF0-4470-B41C-D624C9A57F53}"/>
            </a:ext>
          </a:extLst>
        </cdr:cNvPr>
        <cdr:cNvCxnSpPr/>
      </cdr:nvCxnSpPr>
      <cdr:spPr bwMode="auto">
        <a:xfrm xmlns:a="http://schemas.openxmlformats.org/drawingml/2006/main">
          <a:off x="569968" y="673238"/>
          <a:ext cx="360040" cy="0"/>
        </a:xfrm>
        <a:prstGeom xmlns:a="http://schemas.openxmlformats.org/drawingml/2006/main" prst="line">
          <a:avLst/>
        </a:prstGeom>
        <a:ln xmlns:a="http://schemas.openxmlformats.org/drawingml/2006/main" w="31750">
          <a:headEnd type="none" w="med" len="med"/>
          <a:tailEnd type="none" w="med" len="med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0.50195</cdr:x>
      <cdr:y>0.67486</cdr:y>
    </cdr:from>
    <cdr:to>
      <cdr:x>0.6493</cdr:x>
      <cdr:y>0.67486</cdr:y>
    </cdr:to>
    <cdr:cxnSp macro="">
      <cdr:nvCxnSpPr>
        <cdr:cNvPr id="6" name="Прямая соединительная линия 5">
          <a:extLst xmlns:a="http://schemas.openxmlformats.org/drawingml/2006/main">
            <a:ext uri="{FF2B5EF4-FFF2-40B4-BE49-F238E27FC236}">
              <a16:creationId xmlns:a16="http://schemas.microsoft.com/office/drawing/2014/main" id="{829824DE-B039-4CE6-93AE-0178DE1E6AEC}"/>
            </a:ext>
          </a:extLst>
        </cdr:cNvPr>
        <cdr:cNvCxnSpPr/>
      </cdr:nvCxnSpPr>
      <cdr:spPr bwMode="auto">
        <a:xfrm xmlns:a="http://schemas.openxmlformats.org/drawingml/2006/main">
          <a:off x="1226429" y="673238"/>
          <a:ext cx="360040" cy="0"/>
        </a:xfrm>
        <a:prstGeom xmlns:a="http://schemas.openxmlformats.org/drawingml/2006/main" prst="line">
          <a:avLst/>
        </a:prstGeom>
        <a:solidFill xmlns:a="http://schemas.openxmlformats.org/drawingml/2006/main">
          <a:srgbClr val="00B8FF"/>
        </a:solidFill>
        <a:ln xmlns:a="http://schemas.openxmlformats.org/drawingml/2006/main" w="317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1"/>
            <a:ext cx="9947275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lIns="91879" tIns="45939" rIns="91879" bIns="45939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0" y="1"/>
            <a:ext cx="9947275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1879" tIns="45939" rIns="91879" bIns="45939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0" y="1"/>
            <a:ext cx="9947275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1879" tIns="45939" rIns="91879" bIns="45939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0" y="1"/>
            <a:ext cx="9947275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1879" tIns="45939" rIns="91879" bIns="45939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078" name="AutoShape 5"/>
          <p:cNvSpPr>
            <a:spLocks noChangeArrowheads="1"/>
          </p:cNvSpPr>
          <p:nvPr/>
        </p:nvSpPr>
        <p:spPr bwMode="auto">
          <a:xfrm>
            <a:off x="0" y="1"/>
            <a:ext cx="9947275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1879" tIns="45939" rIns="91879" bIns="45939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1" y="0"/>
            <a:ext cx="4312660" cy="466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879" tIns="45939" rIns="91879" bIns="45939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5633025" y="0"/>
            <a:ext cx="4311069" cy="466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879" tIns="45939" rIns="91879" bIns="45939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081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263900" y="514350"/>
            <a:ext cx="3416300" cy="25638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994251" y="3259233"/>
            <a:ext cx="7952410" cy="30782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432" tIns="47025" rIns="90432" bIns="470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3083" name="Text Box 10"/>
          <p:cNvSpPr txBox="1">
            <a:spLocks noChangeArrowheads="1"/>
          </p:cNvSpPr>
          <p:nvPr/>
        </p:nvSpPr>
        <p:spPr bwMode="auto">
          <a:xfrm>
            <a:off x="1" y="6391938"/>
            <a:ext cx="4312660" cy="466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879" tIns="45939" rIns="91879" bIns="45939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5633024" y="6388736"/>
            <a:ext cx="4306296" cy="4628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432" tIns="47025" rIns="90432" bIns="470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727375" algn="l"/>
                <a:tab pos="1454749" algn="l"/>
                <a:tab pos="2182124" algn="l"/>
                <a:tab pos="2909499" algn="l"/>
                <a:tab pos="3636874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3F1361AF-0457-49B9-8C29-53F248A364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64311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0BC160B-B937-46EB-877C-51BFDDB6E71E}" type="slidenum">
              <a:rPr lang="ru-RU" altLang="ru-RU"/>
              <a:pPr/>
              <a:t>1</a:t>
            </a:fld>
            <a:endParaRPr lang="ru-RU" altLang="ru-RU" dirty="0"/>
          </a:p>
        </p:txBody>
      </p:sp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5633025" y="6390337"/>
            <a:ext cx="4309478" cy="464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432" tIns="47025" rIns="90432" bIns="47025" anchor="b"/>
          <a:lstStyle/>
          <a:p>
            <a:pPr algn="r" eaLnBrk="1" hangingPunct="1">
              <a:buSzPct val="100000"/>
              <a:tabLst>
                <a:tab pos="0" algn="l"/>
                <a:tab pos="449824" algn="l"/>
                <a:tab pos="901243" algn="l"/>
                <a:tab pos="1352662" algn="l"/>
                <a:tab pos="1804081" algn="l"/>
                <a:tab pos="2255500" algn="l"/>
                <a:tab pos="2706919" algn="l"/>
                <a:tab pos="3158338" algn="l"/>
                <a:tab pos="3609757" algn="l"/>
                <a:tab pos="4061176" algn="l"/>
                <a:tab pos="4512595" algn="l"/>
                <a:tab pos="4964013" algn="l"/>
                <a:tab pos="5415433" algn="l"/>
                <a:tab pos="5866851" algn="l"/>
                <a:tab pos="6318271" algn="l"/>
                <a:tab pos="6769689" algn="l"/>
                <a:tab pos="7221109" algn="l"/>
                <a:tab pos="7672527" algn="l"/>
                <a:tab pos="8123947" algn="l"/>
                <a:tab pos="8575365" algn="l"/>
                <a:tab pos="9026785" algn="l"/>
              </a:tabLst>
            </a:pPr>
            <a:fld id="{0E672283-6ABE-40E1-9F97-7BA11AFAF1AA}" type="slidenum"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pPr algn="r" eaLnBrk="1" hangingPunct="1">
                <a:buSzPct val="100000"/>
                <a:tabLst>
                  <a:tab pos="0" algn="l"/>
                  <a:tab pos="449824" algn="l"/>
                  <a:tab pos="901243" algn="l"/>
                  <a:tab pos="1352662" algn="l"/>
                  <a:tab pos="1804081" algn="l"/>
                  <a:tab pos="2255500" algn="l"/>
                  <a:tab pos="2706919" algn="l"/>
                  <a:tab pos="3158338" algn="l"/>
                  <a:tab pos="3609757" algn="l"/>
                  <a:tab pos="4061176" algn="l"/>
                  <a:tab pos="4512595" algn="l"/>
                  <a:tab pos="4964013" algn="l"/>
                  <a:tab pos="5415433" algn="l"/>
                  <a:tab pos="5866851" algn="l"/>
                  <a:tab pos="6318271" algn="l"/>
                  <a:tab pos="6769689" algn="l"/>
                  <a:tab pos="7221109" algn="l"/>
                  <a:tab pos="7672527" algn="l"/>
                  <a:tab pos="8123947" algn="l"/>
                  <a:tab pos="8575365" algn="l"/>
                  <a:tab pos="9026785" algn="l"/>
                </a:tabLst>
              </a:pPr>
              <a:t>1</a:t>
            </a:fld>
            <a:endParaRPr lang="ru-RU" altLang="ru-RU" sz="24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5633025" y="6391939"/>
            <a:ext cx="4311069" cy="464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432" tIns="47025" rIns="90432" bIns="47025" anchor="b"/>
          <a:lstStyle/>
          <a:p>
            <a:pPr algn="r" eaLnBrk="1" hangingPunct="1">
              <a:buSzPct val="100000"/>
              <a:tabLst>
                <a:tab pos="0" algn="l"/>
                <a:tab pos="449824" algn="l"/>
                <a:tab pos="901243" algn="l"/>
                <a:tab pos="1352662" algn="l"/>
                <a:tab pos="1804081" algn="l"/>
                <a:tab pos="2255500" algn="l"/>
                <a:tab pos="2706919" algn="l"/>
                <a:tab pos="3158338" algn="l"/>
                <a:tab pos="3609757" algn="l"/>
                <a:tab pos="4061176" algn="l"/>
                <a:tab pos="4512595" algn="l"/>
                <a:tab pos="4964013" algn="l"/>
                <a:tab pos="5415433" algn="l"/>
                <a:tab pos="5866851" algn="l"/>
                <a:tab pos="6318271" algn="l"/>
                <a:tab pos="6769689" algn="l"/>
                <a:tab pos="7221109" algn="l"/>
                <a:tab pos="7672527" algn="l"/>
                <a:tab pos="8123947" algn="l"/>
                <a:tab pos="8575365" algn="l"/>
                <a:tab pos="9026785" algn="l"/>
              </a:tabLst>
            </a:pPr>
            <a:fld id="{A6E5FAD7-9231-4E54-B4F9-7111146E13FE}" type="slidenum"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pPr algn="r" eaLnBrk="1" hangingPunct="1">
                <a:buSzPct val="100000"/>
                <a:tabLst>
                  <a:tab pos="0" algn="l"/>
                  <a:tab pos="449824" algn="l"/>
                  <a:tab pos="901243" algn="l"/>
                  <a:tab pos="1352662" algn="l"/>
                  <a:tab pos="1804081" algn="l"/>
                  <a:tab pos="2255500" algn="l"/>
                  <a:tab pos="2706919" algn="l"/>
                  <a:tab pos="3158338" algn="l"/>
                  <a:tab pos="3609757" algn="l"/>
                  <a:tab pos="4061176" algn="l"/>
                  <a:tab pos="4512595" algn="l"/>
                  <a:tab pos="4964013" algn="l"/>
                  <a:tab pos="5415433" algn="l"/>
                  <a:tab pos="5866851" algn="l"/>
                  <a:tab pos="6318271" algn="l"/>
                  <a:tab pos="6769689" algn="l"/>
                  <a:tab pos="7221109" algn="l"/>
                  <a:tab pos="7672527" algn="l"/>
                  <a:tab pos="8123947" algn="l"/>
                  <a:tab pos="8575365" algn="l"/>
                  <a:tab pos="9026785" algn="l"/>
                </a:tabLst>
              </a:pPr>
              <a:t>1</a:t>
            </a:fld>
            <a:endParaRPr lang="ru-RU" altLang="ru-RU" sz="24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12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2313" y="514350"/>
            <a:ext cx="3427412" cy="2571750"/>
          </a:xfrm>
          <a:solidFill>
            <a:srgbClr val="FFFFFF"/>
          </a:solidFill>
          <a:ln/>
        </p:spPr>
      </p:sp>
      <p:sp>
        <p:nvSpPr>
          <p:cNvPr id="512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94251" y="3259232"/>
            <a:ext cx="7960365" cy="3087862"/>
          </a:xfrm>
          <a:noFill/>
          <a:ln/>
        </p:spPr>
        <p:txBody>
          <a:bodyPr wrap="none" anchor="ctr"/>
          <a:lstStyle/>
          <a:p>
            <a:endParaRPr lang="ru-RU" alt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111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516" indent="-28712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8486" indent="-229697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7881" indent="-229697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7276" indent="-229697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6670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6065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5459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4854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6E0047E-1900-4FCB-8098-C8376F4AC72D}" type="slidenum">
              <a:rPr lang="ru-RU">
                <a:latin typeface="Calibri" panose="020F0502020204030204" pitchFamily="34" charset="0"/>
              </a:rPr>
              <a:pPr eaLnBrk="1" hangingPunct="1"/>
              <a:t>18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55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516" indent="-28712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8486" indent="-229697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7881" indent="-229697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7276" indent="-229697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6670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6065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5459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4854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6E0047E-1900-4FCB-8098-C8376F4AC72D}" type="slidenum">
              <a:rPr lang="ru-RU">
                <a:latin typeface="Calibri" panose="020F0502020204030204" pitchFamily="34" charset="0"/>
              </a:rPr>
              <a:pPr eaLnBrk="1" hangingPunct="1"/>
              <a:t>19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55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 раннему</a:t>
            </a:r>
            <a:r>
              <a:rPr lang="ru-RU" baseline="0" dirty="0"/>
              <a:t> перинатальному скринингу в крае проводится системная работа ……</a:t>
            </a:r>
          </a:p>
          <a:p>
            <a:r>
              <a:rPr lang="ru-RU" baseline="0" dirty="0"/>
              <a:t>Надо отметить, что 8% семей отказываются от прерывания беременности при выявленных грубых пороках, несовместимых с жизнью, 10% женщин отказываются от проведения инвазивных процедур.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1361AF-0457-49B9-8C29-53F248A364EB}" type="slidenum">
              <a:rPr lang="ru-RU" altLang="ru-RU" smtClean="0"/>
              <a:pPr/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7379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 раннему</a:t>
            </a:r>
            <a:r>
              <a:rPr lang="ru-RU" baseline="0" dirty="0"/>
              <a:t> перинатальному скринингу в крае проводится системная работа ……</a:t>
            </a:r>
          </a:p>
          <a:p>
            <a:r>
              <a:rPr lang="ru-RU" baseline="0" dirty="0"/>
              <a:t>Надо отметить, что 8% семей отказываются от прерывания беременности при выявленных грубых пороках, несовместимых с жизнью, 10% женщин отказываются от проведения инвазивных процедур.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1361AF-0457-49B9-8C29-53F248A364EB}" type="slidenum">
              <a:rPr lang="ru-RU" altLang="ru-RU" smtClean="0"/>
              <a:pPr/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7379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>
                <a:latin typeface="Times New Roman" pitchFamily="18" charset="0"/>
              </a:rPr>
              <a:t>Рассмотрим на примере некоторых направлений изменение схемы оказания медицинской помощи.</a:t>
            </a:r>
          </a:p>
          <a:p>
            <a:r>
              <a:rPr lang="ru-RU" altLang="ru-RU">
                <a:latin typeface="Times New Roman" pitchFamily="18" charset="0"/>
              </a:rPr>
              <a:t>Зоной особого внимания государства остается и смертность детей в возрасте до 1 года, рожденных на свет живыми (младенческая смертность). При том, что мы пытаемся сохранить маломощные структуры для родовспоможения, качество и квалификация дородового сопровождения женщин очень часто остается на низком уровне.</a:t>
            </a:r>
          </a:p>
          <a:p>
            <a:pPr lvl="1"/>
            <a:r>
              <a:rPr lang="ru-RU" altLang="ru-RU">
                <a:latin typeface="Times New Roman" pitchFamily="18" charset="0"/>
              </a:rPr>
              <a:t>На сегодня в Красноярском крае медицинская помощь женщинам в период беременности и родов осуществляется по двухуровневому принципу: I уровень – родильные дома и отделения центральных городских и районных больниц; II уровень – межрайонные центры, родильные дома г. Красноярска.</a:t>
            </a:r>
            <a:endParaRPr lang="ru-RU" altLang="ru-RU" sz="1100">
              <a:latin typeface="Times New Roman" pitchFamily="18" charset="0"/>
            </a:endParaRPr>
          </a:p>
          <a:p>
            <a:r>
              <a:rPr lang="ru-RU" altLang="ru-RU">
                <a:latin typeface="Times New Roman" pitchFamily="18" charset="0"/>
              </a:rPr>
              <a:t>Введение 3 уровня позволит сосредоточить беременных женщин группы высокого риска в перинатальном центре, внедрить новейшие технологии обследования и лечения на оборудовании экспертного уровня, подготовить высококлассных специалистов разного профиля, осуществлять методическую работу и обучение специалистов. Приблизить оказание хирургической помощи новорожденным с пороками развития, исключить транспортировку их из районов края, и, как следствие, уменьшить показатель младенческой смертности.</a:t>
            </a:r>
            <a:endParaRPr lang="ru-RU" altLang="ru-RU" sz="1100">
              <a:latin typeface="Times New Roman" pitchFamily="18" charset="0"/>
            </a:endParaRPr>
          </a:p>
          <a:p>
            <a:r>
              <a:rPr lang="ru-RU" altLang="ru-RU">
                <a:latin typeface="Times New Roman" pitchFamily="18" charset="0"/>
              </a:rPr>
              <a:t>Укрепление и развитие материально-технической базы родильных домов, выполняющих функцию межрайонных центров, позволит сосредоточить беременных группы среднего риска, обеспечить качество оказания медицинской помощи женщинам и новорожденным в соответствии со стандартами.</a:t>
            </a:r>
            <a:endParaRPr lang="ru-RU" altLang="ru-RU" sz="1100">
              <a:latin typeface="Times New Roman" pitchFamily="18" charset="0"/>
            </a:endParaRPr>
          </a:p>
          <a:p>
            <a:endParaRPr lang="ru-RU" altLang="ru-RU">
              <a:latin typeface="Times New Roman" pitchFamily="18" charset="0"/>
            </a:endParaRPr>
          </a:p>
        </p:txBody>
      </p:sp>
      <p:sp>
        <p:nvSpPr>
          <p:cNvPr id="59396" name="Номер слайда 3"/>
          <p:cNvSpPr txBox="1">
            <a:spLocks noGrp="1"/>
          </p:cNvSpPr>
          <p:nvPr/>
        </p:nvSpPr>
        <p:spPr bwMode="auto">
          <a:xfrm>
            <a:off x="5633025" y="6513660"/>
            <a:ext cx="4312659" cy="3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54" tIns="46027" rIns="92054" bIns="46027" anchor="b"/>
          <a:lstStyle/>
          <a:p>
            <a:pPr algn="r" defTabSz="920385"/>
            <a:fld id="{5D41BD5A-5E6E-405E-A1CD-E76020B68BDA}" type="slidenum">
              <a:rPr lang="ru-RU" altLang="ru-RU">
                <a:solidFill>
                  <a:srgbClr val="000000"/>
                </a:solidFill>
              </a:rPr>
              <a:pPr algn="r" defTabSz="920385"/>
              <a:t>29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3148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1361AF-0457-49B9-8C29-53F248A364EB}" type="slidenum">
              <a:rPr lang="ru-RU" altLang="ru-RU" smtClean="0"/>
              <a:pPr/>
              <a:t>39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3161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516" indent="-28712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8486" indent="-229697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7881" indent="-229697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7276" indent="-229697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6670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6065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5459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4854" indent="-2296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6E0047E-1900-4FCB-8098-C8376F4AC72D}" type="slidenum">
              <a:rPr lang="ru-RU">
                <a:latin typeface="Calibri" panose="020F0502020204030204" pitchFamily="34" charset="0"/>
              </a:rPr>
              <a:pPr eaLnBrk="1" hangingPunct="1"/>
              <a:t>44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2199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1361AF-0457-49B9-8C29-53F248A364EB}" type="slidenum">
              <a:rPr lang="ru-RU" altLang="ru-RU" smtClean="0"/>
              <a:pPr/>
              <a:t>45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810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EB4CDE0-ECA5-4CC0-95C5-B51E8CF8D1EF}" type="slidenum">
              <a:rPr lang="ru-RU" altLang="ru-RU"/>
              <a:pPr/>
              <a:t>52</a:t>
            </a:fld>
            <a:endParaRPr lang="ru-RU" altLang="ru-RU"/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5633025" y="6390337"/>
            <a:ext cx="4309478" cy="464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432" tIns="47025" rIns="90432" bIns="47025" anchor="b"/>
          <a:lstStyle/>
          <a:p>
            <a:pPr algn="r" eaLnBrk="1" hangingPunct="1">
              <a:buSzPct val="100000"/>
              <a:tabLst>
                <a:tab pos="0" algn="l"/>
                <a:tab pos="449824" algn="l"/>
                <a:tab pos="901243" algn="l"/>
                <a:tab pos="1352662" algn="l"/>
                <a:tab pos="1804081" algn="l"/>
                <a:tab pos="2255500" algn="l"/>
                <a:tab pos="2706919" algn="l"/>
                <a:tab pos="3158338" algn="l"/>
                <a:tab pos="3609757" algn="l"/>
                <a:tab pos="4061176" algn="l"/>
                <a:tab pos="4512595" algn="l"/>
                <a:tab pos="4964013" algn="l"/>
                <a:tab pos="5415433" algn="l"/>
                <a:tab pos="5866851" algn="l"/>
                <a:tab pos="6318271" algn="l"/>
                <a:tab pos="6769689" algn="l"/>
                <a:tab pos="7221109" algn="l"/>
                <a:tab pos="7672527" algn="l"/>
                <a:tab pos="8123947" algn="l"/>
                <a:tab pos="8575365" algn="l"/>
                <a:tab pos="9026785" algn="l"/>
              </a:tabLst>
            </a:pPr>
            <a:fld id="{F7CF9CD3-F5E9-44D8-81EF-8C07862FA37D}" type="slidenum"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pPr algn="r" eaLnBrk="1" hangingPunct="1">
                <a:buSzPct val="100000"/>
                <a:tabLst>
                  <a:tab pos="0" algn="l"/>
                  <a:tab pos="449824" algn="l"/>
                  <a:tab pos="901243" algn="l"/>
                  <a:tab pos="1352662" algn="l"/>
                  <a:tab pos="1804081" algn="l"/>
                  <a:tab pos="2255500" algn="l"/>
                  <a:tab pos="2706919" algn="l"/>
                  <a:tab pos="3158338" algn="l"/>
                  <a:tab pos="3609757" algn="l"/>
                  <a:tab pos="4061176" algn="l"/>
                  <a:tab pos="4512595" algn="l"/>
                  <a:tab pos="4964013" algn="l"/>
                  <a:tab pos="5415433" algn="l"/>
                  <a:tab pos="5866851" algn="l"/>
                  <a:tab pos="6318271" algn="l"/>
                  <a:tab pos="6769689" algn="l"/>
                  <a:tab pos="7221109" algn="l"/>
                  <a:tab pos="7672527" algn="l"/>
                  <a:tab pos="8123947" algn="l"/>
                  <a:tab pos="8575365" algn="l"/>
                  <a:tab pos="9026785" algn="l"/>
                </a:tabLst>
              </a:pPr>
              <a:t>52</a:t>
            </a:fld>
            <a:endParaRPr lang="ru-RU" altLang="ru-RU" sz="24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2708" name="Text Box 2"/>
          <p:cNvSpPr txBox="1">
            <a:spLocks noChangeArrowheads="1"/>
          </p:cNvSpPr>
          <p:nvPr/>
        </p:nvSpPr>
        <p:spPr bwMode="auto">
          <a:xfrm>
            <a:off x="5633025" y="6391939"/>
            <a:ext cx="4311069" cy="464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432" tIns="47025" rIns="90432" bIns="47025" anchor="b"/>
          <a:lstStyle/>
          <a:p>
            <a:pPr algn="r" eaLnBrk="1" hangingPunct="1">
              <a:buSzPct val="100000"/>
              <a:tabLst>
                <a:tab pos="0" algn="l"/>
                <a:tab pos="449824" algn="l"/>
                <a:tab pos="901243" algn="l"/>
                <a:tab pos="1352662" algn="l"/>
                <a:tab pos="1804081" algn="l"/>
                <a:tab pos="2255500" algn="l"/>
                <a:tab pos="2706919" algn="l"/>
                <a:tab pos="3158338" algn="l"/>
                <a:tab pos="3609757" algn="l"/>
                <a:tab pos="4061176" algn="l"/>
                <a:tab pos="4512595" algn="l"/>
                <a:tab pos="4964013" algn="l"/>
                <a:tab pos="5415433" algn="l"/>
                <a:tab pos="5866851" algn="l"/>
                <a:tab pos="6318271" algn="l"/>
                <a:tab pos="6769689" algn="l"/>
                <a:tab pos="7221109" algn="l"/>
                <a:tab pos="7672527" algn="l"/>
                <a:tab pos="8123947" algn="l"/>
                <a:tab pos="8575365" algn="l"/>
                <a:tab pos="9026785" algn="l"/>
              </a:tabLst>
            </a:pPr>
            <a:fld id="{30C5379C-C79A-4176-9BA6-0DB343107879}" type="slidenum"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pPr algn="r" eaLnBrk="1" hangingPunct="1">
                <a:buSzPct val="100000"/>
                <a:tabLst>
                  <a:tab pos="0" algn="l"/>
                  <a:tab pos="449824" algn="l"/>
                  <a:tab pos="901243" algn="l"/>
                  <a:tab pos="1352662" algn="l"/>
                  <a:tab pos="1804081" algn="l"/>
                  <a:tab pos="2255500" algn="l"/>
                  <a:tab pos="2706919" algn="l"/>
                  <a:tab pos="3158338" algn="l"/>
                  <a:tab pos="3609757" algn="l"/>
                  <a:tab pos="4061176" algn="l"/>
                  <a:tab pos="4512595" algn="l"/>
                  <a:tab pos="4964013" algn="l"/>
                  <a:tab pos="5415433" algn="l"/>
                  <a:tab pos="5866851" algn="l"/>
                  <a:tab pos="6318271" algn="l"/>
                  <a:tab pos="6769689" algn="l"/>
                  <a:tab pos="7221109" algn="l"/>
                  <a:tab pos="7672527" algn="l"/>
                  <a:tab pos="8123947" algn="l"/>
                  <a:tab pos="8575365" algn="l"/>
                  <a:tab pos="9026785" algn="l"/>
                </a:tabLst>
              </a:pPr>
              <a:t>52</a:t>
            </a:fld>
            <a:endParaRPr lang="ru-RU" altLang="ru-RU" sz="24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270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2313" y="514350"/>
            <a:ext cx="3427412" cy="2571750"/>
          </a:xfrm>
          <a:solidFill>
            <a:srgbClr val="FFFFFF"/>
          </a:solidFill>
          <a:ln/>
        </p:spPr>
      </p:sp>
      <p:sp>
        <p:nvSpPr>
          <p:cNvPr id="7271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94251" y="3259232"/>
            <a:ext cx="7960365" cy="3087862"/>
          </a:xfrm>
          <a:noFill/>
          <a:ln/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  <p:sp>
        <p:nvSpPr>
          <p:cNvPr id="72711" name="Text Box 5"/>
          <p:cNvSpPr txBox="1">
            <a:spLocks noChangeArrowheads="1"/>
          </p:cNvSpPr>
          <p:nvPr/>
        </p:nvSpPr>
        <p:spPr bwMode="auto">
          <a:xfrm>
            <a:off x="5633024" y="6515261"/>
            <a:ext cx="4314251" cy="3427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432" tIns="47025" rIns="90432" bIns="47025" anchor="b"/>
          <a:lstStyle/>
          <a:p>
            <a:pPr algn="r" eaLnBrk="1" hangingPunct="1">
              <a:buSzPct val="100000"/>
              <a:tabLst>
                <a:tab pos="0" algn="l"/>
                <a:tab pos="449824" algn="l"/>
                <a:tab pos="901243" algn="l"/>
                <a:tab pos="1352662" algn="l"/>
                <a:tab pos="1804081" algn="l"/>
                <a:tab pos="2255500" algn="l"/>
                <a:tab pos="2706919" algn="l"/>
                <a:tab pos="3158338" algn="l"/>
                <a:tab pos="3609757" algn="l"/>
                <a:tab pos="4061176" algn="l"/>
                <a:tab pos="4512595" algn="l"/>
                <a:tab pos="4964013" algn="l"/>
                <a:tab pos="5415433" algn="l"/>
                <a:tab pos="5866851" algn="l"/>
                <a:tab pos="6318271" algn="l"/>
                <a:tab pos="6769689" algn="l"/>
                <a:tab pos="7221109" algn="l"/>
                <a:tab pos="7672527" algn="l"/>
                <a:tab pos="8123947" algn="l"/>
                <a:tab pos="8575365" algn="l"/>
                <a:tab pos="9026785" algn="l"/>
              </a:tabLst>
            </a:pPr>
            <a:fld id="{72ECEE96-03E3-4997-AEF2-48B7AA1F75F0}" type="slidenum">
              <a:rPr lang="ru-RU" altLang="ru-RU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9824" algn="l"/>
                  <a:tab pos="901243" algn="l"/>
                  <a:tab pos="1352662" algn="l"/>
                  <a:tab pos="1804081" algn="l"/>
                  <a:tab pos="2255500" algn="l"/>
                  <a:tab pos="2706919" algn="l"/>
                  <a:tab pos="3158338" algn="l"/>
                  <a:tab pos="3609757" algn="l"/>
                  <a:tab pos="4061176" algn="l"/>
                  <a:tab pos="4512595" algn="l"/>
                  <a:tab pos="4964013" algn="l"/>
                  <a:tab pos="5415433" algn="l"/>
                  <a:tab pos="5866851" algn="l"/>
                  <a:tab pos="6318271" algn="l"/>
                  <a:tab pos="6769689" algn="l"/>
                  <a:tab pos="7221109" algn="l"/>
                  <a:tab pos="7672527" algn="l"/>
                  <a:tab pos="8123947" algn="l"/>
                  <a:tab pos="8575365" algn="l"/>
                  <a:tab pos="9026785" algn="l"/>
                </a:tabLst>
              </a:pPr>
              <a:t>52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532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1CD040-13EB-402D-B579-4FA66AC1F966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831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62E8AAF-330B-4F7F-81AB-5EA5C3D3B84C}" type="slidenum">
              <a:rPr lang="ru-RU" altLang="ru-RU"/>
              <a:pPr/>
              <a:t>3</a:t>
            </a:fld>
            <a:endParaRPr lang="ru-RU" altLang="ru-RU" dirty="0"/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5633025" y="6390337"/>
            <a:ext cx="4309478" cy="464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432" tIns="47025" rIns="90432" bIns="47025" anchor="b"/>
          <a:lstStyle/>
          <a:p>
            <a:pPr algn="r" eaLnBrk="1" hangingPunct="1">
              <a:buSzPct val="100000"/>
              <a:tabLst>
                <a:tab pos="0" algn="l"/>
                <a:tab pos="449824" algn="l"/>
                <a:tab pos="901243" algn="l"/>
                <a:tab pos="1352662" algn="l"/>
                <a:tab pos="1804081" algn="l"/>
                <a:tab pos="2255500" algn="l"/>
                <a:tab pos="2706919" algn="l"/>
                <a:tab pos="3158338" algn="l"/>
                <a:tab pos="3609757" algn="l"/>
                <a:tab pos="4061176" algn="l"/>
                <a:tab pos="4512595" algn="l"/>
                <a:tab pos="4964013" algn="l"/>
                <a:tab pos="5415433" algn="l"/>
                <a:tab pos="5866851" algn="l"/>
                <a:tab pos="6318271" algn="l"/>
                <a:tab pos="6769689" algn="l"/>
                <a:tab pos="7221109" algn="l"/>
                <a:tab pos="7672527" algn="l"/>
                <a:tab pos="8123947" algn="l"/>
                <a:tab pos="8575365" algn="l"/>
                <a:tab pos="9026785" algn="l"/>
              </a:tabLst>
            </a:pPr>
            <a:fld id="{D62D377E-CF9A-483A-B8F1-07FF9B96968C}" type="slidenum"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pPr algn="r" eaLnBrk="1" hangingPunct="1">
                <a:buSzPct val="100000"/>
                <a:tabLst>
                  <a:tab pos="0" algn="l"/>
                  <a:tab pos="449824" algn="l"/>
                  <a:tab pos="901243" algn="l"/>
                  <a:tab pos="1352662" algn="l"/>
                  <a:tab pos="1804081" algn="l"/>
                  <a:tab pos="2255500" algn="l"/>
                  <a:tab pos="2706919" algn="l"/>
                  <a:tab pos="3158338" algn="l"/>
                  <a:tab pos="3609757" algn="l"/>
                  <a:tab pos="4061176" algn="l"/>
                  <a:tab pos="4512595" algn="l"/>
                  <a:tab pos="4964013" algn="l"/>
                  <a:tab pos="5415433" algn="l"/>
                  <a:tab pos="5866851" algn="l"/>
                  <a:tab pos="6318271" algn="l"/>
                  <a:tab pos="6769689" algn="l"/>
                  <a:tab pos="7221109" algn="l"/>
                  <a:tab pos="7672527" algn="l"/>
                  <a:tab pos="8123947" algn="l"/>
                  <a:tab pos="8575365" algn="l"/>
                  <a:tab pos="9026785" algn="l"/>
                </a:tabLst>
              </a:pPr>
              <a:t>3</a:t>
            </a:fld>
            <a:endParaRPr lang="ru-RU" altLang="ru-RU" sz="24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5633025" y="6391939"/>
            <a:ext cx="4311069" cy="464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432" tIns="47025" rIns="90432" bIns="47025" anchor="b"/>
          <a:lstStyle/>
          <a:p>
            <a:pPr algn="r" eaLnBrk="1" hangingPunct="1">
              <a:buSzPct val="100000"/>
              <a:tabLst>
                <a:tab pos="0" algn="l"/>
                <a:tab pos="449824" algn="l"/>
                <a:tab pos="901243" algn="l"/>
                <a:tab pos="1352662" algn="l"/>
                <a:tab pos="1804081" algn="l"/>
                <a:tab pos="2255500" algn="l"/>
                <a:tab pos="2706919" algn="l"/>
                <a:tab pos="3158338" algn="l"/>
                <a:tab pos="3609757" algn="l"/>
                <a:tab pos="4061176" algn="l"/>
                <a:tab pos="4512595" algn="l"/>
                <a:tab pos="4964013" algn="l"/>
                <a:tab pos="5415433" algn="l"/>
                <a:tab pos="5866851" algn="l"/>
                <a:tab pos="6318271" algn="l"/>
                <a:tab pos="6769689" algn="l"/>
                <a:tab pos="7221109" algn="l"/>
                <a:tab pos="7672527" algn="l"/>
                <a:tab pos="8123947" algn="l"/>
                <a:tab pos="8575365" algn="l"/>
                <a:tab pos="9026785" algn="l"/>
              </a:tabLst>
            </a:pPr>
            <a:fld id="{0316C822-8708-4ED3-8C67-0B58053E846A}" type="slidenum"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pPr algn="r" eaLnBrk="1" hangingPunct="1">
                <a:buSzPct val="100000"/>
                <a:tabLst>
                  <a:tab pos="0" algn="l"/>
                  <a:tab pos="449824" algn="l"/>
                  <a:tab pos="901243" algn="l"/>
                  <a:tab pos="1352662" algn="l"/>
                  <a:tab pos="1804081" algn="l"/>
                  <a:tab pos="2255500" algn="l"/>
                  <a:tab pos="2706919" algn="l"/>
                  <a:tab pos="3158338" algn="l"/>
                  <a:tab pos="3609757" algn="l"/>
                  <a:tab pos="4061176" algn="l"/>
                  <a:tab pos="4512595" algn="l"/>
                  <a:tab pos="4964013" algn="l"/>
                  <a:tab pos="5415433" algn="l"/>
                  <a:tab pos="5866851" algn="l"/>
                  <a:tab pos="6318271" algn="l"/>
                  <a:tab pos="6769689" algn="l"/>
                  <a:tab pos="7221109" algn="l"/>
                  <a:tab pos="7672527" algn="l"/>
                  <a:tab pos="8123947" algn="l"/>
                  <a:tab pos="8575365" algn="l"/>
                  <a:tab pos="9026785" algn="l"/>
                </a:tabLst>
              </a:pPr>
              <a:t>3</a:t>
            </a:fld>
            <a:endParaRPr lang="ru-RU" altLang="ru-RU" sz="24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17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2313" y="514350"/>
            <a:ext cx="3427412" cy="2571750"/>
          </a:xfrm>
          <a:solidFill>
            <a:srgbClr val="FFFFFF"/>
          </a:solidFill>
          <a:ln/>
        </p:spPr>
      </p:sp>
      <p:sp>
        <p:nvSpPr>
          <p:cNvPr id="71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94251" y="3259232"/>
            <a:ext cx="7960365" cy="3087862"/>
          </a:xfrm>
          <a:noFill/>
          <a:ln/>
        </p:spPr>
        <p:txBody>
          <a:bodyPr wrap="none" anchor="ctr"/>
          <a:lstStyle/>
          <a:p>
            <a:endParaRPr lang="ru-RU" alt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671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1361AF-0457-49B9-8C29-53F248A364EB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8015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1361AF-0457-49B9-8C29-53F248A364EB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8453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40A21F0-73FB-48C9-8376-932FA26EB1F6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5633025" y="6390337"/>
            <a:ext cx="4309478" cy="464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432" tIns="47025" rIns="90432" bIns="47025" anchor="b"/>
          <a:lstStyle/>
          <a:p>
            <a:pPr algn="r" eaLnBrk="1" hangingPunct="1">
              <a:buSzPct val="100000"/>
              <a:tabLst>
                <a:tab pos="0" algn="l"/>
                <a:tab pos="449824" algn="l"/>
                <a:tab pos="901243" algn="l"/>
                <a:tab pos="1352662" algn="l"/>
                <a:tab pos="1804081" algn="l"/>
                <a:tab pos="2255500" algn="l"/>
                <a:tab pos="2706919" algn="l"/>
                <a:tab pos="3158338" algn="l"/>
                <a:tab pos="3609757" algn="l"/>
                <a:tab pos="4061176" algn="l"/>
                <a:tab pos="4512595" algn="l"/>
                <a:tab pos="4964013" algn="l"/>
                <a:tab pos="5415433" algn="l"/>
                <a:tab pos="5866851" algn="l"/>
                <a:tab pos="6318271" algn="l"/>
                <a:tab pos="6769689" algn="l"/>
                <a:tab pos="7221109" algn="l"/>
                <a:tab pos="7672527" algn="l"/>
                <a:tab pos="8123947" algn="l"/>
                <a:tab pos="8575365" algn="l"/>
                <a:tab pos="9026785" algn="l"/>
              </a:tabLst>
            </a:pPr>
            <a:fld id="{368C52C9-5640-4C96-8E78-D2441492971C}" type="slidenum"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pPr algn="r" eaLnBrk="1" hangingPunct="1">
                <a:buSzPct val="100000"/>
                <a:tabLst>
                  <a:tab pos="0" algn="l"/>
                  <a:tab pos="449824" algn="l"/>
                  <a:tab pos="901243" algn="l"/>
                  <a:tab pos="1352662" algn="l"/>
                  <a:tab pos="1804081" algn="l"/>
                  <a:tab pos="2255500" algn="l"/>
                  <a:tab pos="2706919" algn="l"/>
                  <a:tab pos="3158338" algn="l"/>
                  <a:tab pos="3609757" algn="l"/>
                  <a:tab pos="4061176" algn="l"/>
                  <a:tab pos="4512595" algn="l"/>
                  <a:tab pos="4964013" algn="l"/>
                  <a:tab pos="5415433" algn="l"/>
                  <a:tab pos="5866851" algn="l"/>
                  <a:tab pos="6318271" algn="l"/>
                  <a:tab pos="6769689" algn="l"/>
                  <a:tab pos="7221109" algn="l"/>
                  <a:tab pos="7672527" algn="l"/>
                  <a:tab pos="8123947" algn="l"/>
                  <a:tab pos="8575365" algn="l"/>
                  <a:tab pos="9026785" algn="l"/>
                </a:tabLst>
              </a:pPr>
              <a:t>14</a:t>
            </a:fld>
            <a:endParaRPr lang="ru-RU" altLang="ru-RU" sz="24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5633025" y="6391939"/>
            <a:ext cx="4311069" cy="464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432" tIns="47025" rIns="90432" bIns="47025" anchor="b"/>
          <a:lstStyle/>
          <a:p>
            <a:pPr algn="r" eaLnBrk="1" hangingPunct="1">
              <a:buSzPct val="100000"/>
              <a:tabLst>
                <a:tab pos="0" algn="l"/>
                <a:tab pos="449824" algn="l"/>
                <a:tab pos="901243" algn="l"/>
                <a:tab pos="1352662" algn="l"/>
                <a:tab pos="1804081" algn="l"/>
                <a:tab pos="2255500" algn="l"/>
                <a:tab pos="2706919" algn="l"/>
                <a:tab pos="3158338" algn="l"/>
                <a:tab pos="3609757" algn="l"/>
                <a:tab pos="4061176" algn="l"/>
                <a:tab pos="4512595" algn="l"/>
                <a:tab pos="4964013" algn="l"/>
                <a:tab pos="5415433" algn="l"/>
                <a:tab pos="5866851" algn="l"/>
                <a:tab pos="6318271" algn="l"/>
                <a:tab pos="6769689" algn="l"/>
                <a:tab pos="7221109" algn="l"/>
                <a:tab pos="7672527" algn="l"/>
                <a:tab pos="8123947" algn="l"/>
                <a:tab pos="8575365" algn="l"/>
                <a:tab pos="9026785" algn="l"/>
              </a:tabLst>
            </a:pPr>
            <a:fld id="{2EF9F553-1B62-4BB0-8989-8908B5F47415}" type="slidenum"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pPr algn="r" eaLnBrk="1" hangingPunct="1">
                <a:buSzPct val="100000"/>
                <a:tabLst>
                  <a:tab pos="0" algn="l"/>
                  <a:tab pos="449824" algn="l"/>
                  <a:tab pos="901243" algn="l"/>
                  <a:tab pos="1352662" algn="l"/>
                  <a:tab pos="1804081" algn="l"/>
                  <a:tab pos="2255500" algn="l"/>
                  <a:tab pos="2706919" algn="l"/>
                  <a:tab pos="3158338" algn="l"/>
                  <a:tab pos="3609757" algn="l"/>
                  <a:tab pos="4061176" algn="l"/>
                  <a:tab pos="4512595" algn="l"/>
                  <a:tab pos="4964013" algn="l"/>
                  <a:tab pos="5415433" algn="l"/>
                  <a:tab pos="5866851" algn="l"/>
                  <a:tab pos="6318271" algn="l"/>
                  <a:tab pos="6769689" algn="l"/>
                  <a:tab pos="7221109" algn="l"/>
                  <a:tab pos="7672527" algn="l"/>
                  <a:tab pos="8123947" algn="l"/>
                  <a:tab pos="8575365" algn="l"/>
                  <a:tab pos="9026785" algn="l"/>
                </a:tabLst>
              </a:pPr>
              <a:t>14</a:t>
            </a:fld>
            <a:endParaRPr lang="ru-RU" altLang="ru-RU" sz="24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26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2313" y="514350"/>
            <a:ext cx="3427412" cy="2571750"/>
          </a:xfrm>
          <a:solidFill>
            <a:srgbClr val="FFFFFF"/>
          </a:solidFill>
          <a:ln/>
        </p:spPr>
      </p:sp>
      <p:sp>
        <p:nvSpPr>
          <p:cNvPr id="1127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94251" y="3259232"/>
            <a:ext cx="7960365" cy="3087862"/>
          </a:xfrm>
          <a:noFill/>
          <a:ln/>
        </p:spPr>
        <p:txBody>
          <a:bodyPr wrap="none" anchor="ctr"/>
          <a:lstStyle/>
          <a:p>
            <a:endParaRPr lang="ru-RU" alt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639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40A21F0-73FB-48C9-8376-932FA26EB1F6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5633025" y="6390337"/>
            <a:ext cx="4309478" cy="464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432" tIns="47025" rIns="90432" bIns="47025" anchor="b"/>
          <a:lstStyle/>
          <a:p>
            <a:pPr algn="r" eaLnBrk="1" hangingPunct="1">
              <a:buSzPct val="100000"/>
              <a:tabLst>
                <a:tab pos="0" algn="l"/>
                <a:tab pos="449824" algn="l"/>
                <a:tab pos="901243" algn="l"/>
                <a:tab pos="1352662" algn="l"/>
                <a:tab pos="1804081" algn="l"/>
                <a:tab pos="2255500" algn="l"/>
                <a:tab pos="2706919" algn="l"/>
                <a:tab pos="3158338" algn="l"/>
                <a:tab pos="3609757" algn="l"/>
                <a:tab pos="4061176" algn="l"/>
                <a:tab pos="4512595" algn="l"/>
                <a:tab pos="4964013" algn="l"/>
                <a:tab pos="5415433" algn="l"/>
                <a:tab pos="5866851" algn="l"/>
                <a:tab pos="6318271" algn="l"/>
                <a:tab pos="6769689" algn="l"/>
                <a:tab pos="7221109" algn="l"/>
                <a:tab pos="7672527" algn="l"/>
                <a:tab pos="8123947" algn="l"/>
                <a:tab pos="8575365" algn="l"/>
                <a:tab pos="9026785" algn="l"/>
              </a:tabLst>
            </a:pPr>
            <a:fld id="{368C52C9-5640-4C96-8E78-D2441492971C}" type="slidenum"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pPr algn="r" eaLnBrk="1" hangingPunct="1">
                <a:buSzPct val="100000"/>
                <a:tabLst>
                  <a:tab pos="0" algn="l"/>
                  <a:tab pos="449824" algn="l"/>
                  <a:tab pos="901243" algn="l"/>
                  <a:tab pos="1352662" algn="l"/>
                  <a:tab pos="1804081" algn="l"/>
                  <a:tab pos="2255500" algn="l"/>
                  <a:tab pos="2706919" algn="l"/>
                  <a:tab pos="3158338" algn="l"/>
                  <a:tab pos="3609757" algn="l"/>
                  <a:tab pos="4061176" algn="l"/>
                  <a:tab pos="4512595" algn="l"/>
                  <a:tab pos="4964013" algn="l"/>
                  <a:tab pos="5415433" algn="l"/>
                  <a:tab pos="5866851" algn="l"/>
                  <a:tab pos="6318271" algn="l"/>
                  <a:tab pos="6769689" algn="l"/>
                  <a:tab pos="7221109" algn="l"/>
                  <a:tab pos="7672527" algn="l"/>
                  <a:tab pos="8123947" algn="l"/>
                  <a:tab pos="8575365" algn="l"/>
                  <a:tab pos="9026785" algn="l"/>
                </a:tabLst>
              </a:pPr>
              <a:t>15</a:t>
            </a:fld>
            <a:endParaRPr lang="ru-RU" altLang="ru-RU" sz="24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5633025" y="6391939"/>
            <a:ext cx="4311069" cy="464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432" tIns="47025" rIns="90432" bIns="47025" anchor="b"/>
          <a:lstStyle/>
          <a:p>
            <a:pPr algn="r" eaLnBrk="1" hangingPunct="1">
              <a:buSzPct val="100000"/>
              <a:tabLst>
                <a:tab pos="0" algn="l"/>
                <a:tab pos="449824" algn="l"/>
                <a:tab pos="901243" algn="l"/>
                <a:tab pos="1352662" algn="l"/>
                <a:tab pos="1804081" algn="l"/>
                <a:tab pos="2255500" algn="l"/>
                <a:tab pos="2706919" algn="l"/>
                <a:tab pos="3158338" algn="l"/>
                <a:tab pos="3609757" algn="l"/>
                <a:tab pos="4061176" algn="l"/>
                <a:tab pos="4512595" algn="l"/>
                <a:tab pos="4964013" algn="l"/>
                <a:tab pos="5415433" algn="l"/>
                <a:tab pos="5866851" algn="l"/>
                <a:tab pos="6318271" algn="l"/>
                <a:tab pos="6769689" algn="l"/>
                <a:tab pos="7221109" algn="l"/>
                <a:tab pos="7672527" algn="l"/>
                <a:tab pos="8123947" algn="l"/>
                <a:tab pos="8575365" algn="l"/>
                <a:tab pos="9026785" algn="l"/>
              </a:tabLst>
            </a:pPr>
            <a:fld id="{2EF9F553-1B62-4BB0-8989-8908B5F47415}" type="slidenum"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pPr algn="r" eaLnBrk="1" hangingPunct="1">
                <a:buSzPct val="100000"/>
                <a:tabLst>
                  <a:tab pos="0" algn="l"/>
                  <a:tab pos="449824" algn="l"/>
                  <a:tab pos="901243" algn="l"/>
                  <a:tab pos="1352662" algn="l"/>
                  <a:tab pos="1804081" algn="l"/>
                  <a:tab pos="2255500" algn="l"/>
                  <a:tab pos="2706919" algn="l"/>
                  <a:tab pos="3158338" algn="l"/>
                  <a:tab pos="3609757" algn="l"/>
                  <a:tab pos="4061176" algn="l"/>
                  <a:tab pos="4512595" algn="l"/>
                  <a:tab pos="4964013" algn="l"/>
                  <a:tab pos="5415433" algn="l"/>
                  <a:tab pos="5866851" algn="l"/>
                  <a:tab pos="6318271" algn="l"/>
                  <a:tab pos="6769689" algn="l"/>
                  <a:tab pos="7221109" algn="l"/>
                  <a:tab pos="7672527" algn="l"/>
                  <a:tab pos="8123947" algn="l"/>
                  <a:tab pos="8575365" algn="l"/>
                  <a:tab pos="9026785" algn="l"/>
                </a:tabLst>
              </a:pPr>
              <a:t>15</a:t>
            </a:fld>
            <a:endParaRPr lang="ru-RU" altLang="ru-RU" sz="24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26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2313" y="514350"/>
            <a:ext cx="3427412" cy="2571750"/>
          </a:xfrm>
          <a:solidFill>
            <a:srgbClr val="FFFFFF"/>
          </a:solidFill>
          <a:ln/>
        </p:spPr>
      </p:sp>
      <p:sp>
        <p:nvSpPr>
          <p:cNvPr id="1127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94251" y="3259232"/>
            <a:ext cx="7960365" cy="3087862"/>
          </a:xfrm>
          <a:noFill/>
          <a:ln/>
        </p:spPr>
        <p:txBody>
          <a:bodyPr wrap="none" anchor="ctr"/>
          <a:lstStyle/>
          <a:p>
            <a:endParaRPr lang="ru-RU" alt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672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4D01CF0-9657-4133-9E0E-AAA2036D60E5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5633025" y="6390337"/>
            <a:ext cx="4309478" cy="464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432" tIns="47025" rIns="90432" bIns="47025" anchor="b"/>
          <a:lstStyle/>
          <a:p>
            <a:pPr algn="r" eaLnBrk="1" hangingPunct="1">
              <a:buSzPct val="100000"/>
              <a:tabLst>
                <a:tab pos="0" algn="l"/>
                <a:tab pos="449824" algn="l"/>
                <a:tab pos="901243" algn="l"/>
                <a:tab pos="1352662" algn="l"/>
                <a:tab pos="1804081" algn="l"/>
                <a:tab pos="2255500" algn="l"/>
                <a:tab pos="2706919" algn="l"/>
                <a:tab pos="3158338" algn="l"/>
                <a:tab pos="3609757" algn="l"/>
                <a:tab pos="4061176" algn="l"/>
                <a:tab pos="4512595" algn="l"/>
                <a:tab pos="4964013" algn="l"/>
                <a:tab pos="5415433" algn="l"/>
                <a:tab pos="5866851" algn="l"/>
                <a:tab pos="6318271" algn="l"/>
                <a:tab pos="6769689" algn="l"/>
                <a:tab pos="7221109" algn="l"/>
                <a:tab pos="7672527" algn="l"/>
                <a:tab pos="8123947" algn="l"/>
                <a:tab pos="8575365" algn="l"/>
                <a:tab pos="9026785" algn="l"/>
              </a:tabLst>
            </a:pPr>
            <a:fld id="{8411237B-BF7A-41F0-8CED-380CA9260660}" type="slidenum"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pPr algn="r" eaLnBrk="1" hangingPunct="1">
                <a:buSzPct val="100000"/>
                <a:tabLst>
                  <a:tab pos="0" algn="l"/>
                  <a:tab pos="449824" algn="l"/>
                  <a:tab pos="901243" algn="l"/>
                  <a:tab pos="1352662" algn="l"/>
                  <a:tab pos="1804081" algn="l"/>
                  <a:tab pos="2255500" algn="l"/>
                  <a:tab pos="2706919" algn="l"/>
                  <a:tab pos="3158338" algn="l"/>
                  <a:tab pos="3609757" algn="l"/>
                  <a:tab pos="4061176" algn="l"/>
                  <a:tab pos="4512595" algn="l"/>
                  <a:tab pos="4964013" algn="l"/>
                  <a:tab pos="5415433" algn="l"/>
                  <a:tab pos="5866851" algn="l"/>
                  <a:tab pos="6318271" algn="l"/>
                  <a:tab pos="6769689" algn="l"/>
                  <a:tab pos="7221109" algn="l"/>
                  <a:tab pos="7672527" algn="l"/>
                  <a:tab pos="8123947" algn="l"/>
                  <a:tab pos="8575365" algn="l"/>
                  <a:tab pos="9026785" algn="l"/>
                </a:tabLst>
              </a:pPr>
              <a:t>16</a:t>
            </a:fld>
            <a:endParaRPr lang="ru-RU" altLang="ru-RU" sz="24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5633025" y="6391939"/>
            <a:ext cx="4311069" cy="464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432" tIns="47025" rIns="90432" bIns="47025" anchor="b"/>
          <a:lstStyle/>
          <a:p>
            <a:pPr algn="r" eaLnBrk="1" hangingPunct="1">
              <a:buSzPct val="100000"/>
              <a:tabLst>
                <a:tab pos="0" algn="l"/>
                <a:tab pos="449824" algn="l"/>
                <a:tab pos="901243" algn="l"/>
                <a:tab pos="1352662" algn="l"/>
                <a:tab pos="1804081" algn="l"/>
                <a:tab pos="2255500" algn="l"/>
                <a:tab pos="2706919" algn="l"/>
                <a:tab pos="3158338" algn="l"/>
                <a:tab pos="3609757" algn="l"/>
                <a:tab pos="4061176" algn="l"/>
                <a:tab pos="4512595" algn="l"/>
                <a:tab pos="4964013" algn="l"/>
                <a:tab pos="5415433" algn="l"/>
                <a:tab pos="5866851" algn="l"/>
                <a:tab pos="6318271" algn="l"/>
                <a:tab pos="6769689" algn="l"/>
                <a:tab pos="7221109" algn="l"/>
                <a:tab pos="7672527" algn="l"/>
                <a:tab pos="8123947" algn="l"/>
                <a:tab pos="8575365" algn="l"/>
                <a:tab pos="9026785" algn="l"/>
              </a:tabLst>
            </a:pPr>
            <a:fld id="{B1E36C66-E741-448E-9910-6D6090E086C0}" type="slidenum"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pPr algn="r" eaLnBrk="1" hangingPunct="1">
                <a:buSzPct val="100000"/>
                <a:tabLst>
                  <a:tab pos="0" algn="l"/>
                  <a:tab pos="449824" algn="l"/>
                  <a:tab pos="901243" algn="l"/>
                  <a:tab pos="1352662" algn="l"/>
                  <a:tab pos="1804081" algn="l"/>
                  <a:tab pos="2255500" algn="l"/>
                  <a:tab pos="2706919" algn="l"/>
                  <a:tab pos="3158338" algn="l"/>
                  <a:tab pos="3609757" algn="l"/>
                  <a:tab pos="4061176" algn="l"/>
                  <a:tab pos="4512595" algn="l"/>
                  <a:tab pos="4964013" algn="l"/>
                  <a:tab pos="5415433" algn="l"/>
                  <a:tab pos="5866851" algn="l"/>
                  <a:tab pos="6318271" algn="l"/>
                  <a:tab pos="6769689" algn="l"/>
                  <a:tab pos="7221109" algn="l"/>
                  <a:tab pos="7672527" algn="l"/>
                  <a:tab pos="8123947" algn="l"/>
                  <a:tab pos="8575365" algn="l"/>
                  <a:tab pos="9026785" algn="l"/>
                </a:tabLst>
              </a:pPr>
              <a:t>16</a:t>
            </a:fld>
            <a:endParaRPr lang="ru-RU" altLang="ru-RU" sz="24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994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2313" y="514350"/>
            <a:ext cx="3427412" cy="2571750"/>
          </a:xfrm>
          <a:solidFill>
            <a:srgbClr val="FFFFFF"/>
          </a:solidFill>
          <a:ln/>
        </p:spPr>
      </p:sp>
      <p:sp>
        <p:nvSpPr>
          <p:cNvPr id="3994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94251" y="3259232"/>
            <a:ext cx="7960365" cy="3087862"/>
          </a:xfrm>
          <a:noFill/>
          <a:ln/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07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D32404C-B089-457A-9419-9093D5E73867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5633025" y="6390337"/>
            <a:ext cx="4309478" cy="464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432" tIns="47025" rIns="90432" bIns="47025" anchor="b"/>
          <a:lstStyle/>
          <a:p>
            <a:pPr algn="r" eaLnBrk="1" hangingPunct="1">
              <a:buSzPct val="100000"/>
              <a:tabLst>
                <a:tab pos="0" algn="l"/>
                <a:tab pos="449824" algn="l"/>
                <a:tab pos="901243" algn="l"/>
                <a:tab pos="1352662" algn="l"/>
                <a:tab pos="1804081" algn="l"/>
                <a:tab pos="2255500" algn="l"/>
                <a:tab pos="2706919" algn="l"/>
                <a:tab pos="3158338" algn="l"/>
                <a:tab pos="3609757" algn="l"/>
                <a:tab pos="4061176" algn="l"/>
                <a:tab pos="4512595" algn="l"/>
                <a:tab pos="4964013" algn="l"/>
                <a:tab pos="5415433" algn="l"/>
                <a:tab pos="5866851" algn="l"/>
                <a:tab pos="6318271" algn="l"/>
                <a:tab pos="6769689" algn="l"/>
                <a:tab pos="7221109" algn="l"/>
                <a:tab pos="7672527" algn="l"/>
                <a:tab pos="8123947" algn="l"/>
                <a:tab pos="8575365" algn="l"/>
                <a:tab pos="9026785" algn="l"/>
              </a:tabLst>
            </a:pPr>
            <a:fld id="{8C5A2213-A1F7-4DA8-8E95-FCACF2C59C24}" type="slidenum"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pPr algn="r" eaLnBrk="1" hangingPunct="1">
                <a:buSzPct val="100000"/>
                <a:tabLst>
                  <a:tab pos="0" algn="l"/>
                  <a:tab pos="449824" algn="l"/>
                  <a:tab pos="901243" algn="l"/>
                  <a:tab pos="1352662" algn="l"/>
                  <a:tab pos="1804081" algn="l"/>
                  <a:tab pos="2255500" algn="l"/>
                  <a:tab pos="2706919" algn="l"/>
                  <a:tab pos="3158338" algn="l"/>
                  <a:tab pos="3609757" algn="l"/>
                  <a:tab pos="4061176" algn="l"/>
                  <a:tab pos="4512595" algn="l"/>
                  <a:tab pos="4964013" algn="l"/>
                  <a:tab pos="5415433" algn="l"/>
                  <a:tab pos="5866851" algn="l"/>
                  <a:tab pos="6318271" algn="l"/>
                  <a:tab pos="6769689" algn="l"/>
                  <a:tab pos="7221109" algn="l"/>
                  <a:tab pos="7672527" algn="l"/>
                  <a:tab pos="8123947" algn="l"/>
                  <a:tab pos="8575365" algn="l"/>
                  <a:tab pos="9026785" algn="l"/>
                </a:tabLst>
              </a:pPr>
              <a:t>17</a:t>
            </a:fld>
            <a:endParaRPr lang="ru-RU" altLang="ru-RU" sz="24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5633025" y="6391939"/>
            <a:ext cx="4311069" cy="464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432" tIns="47025" rIns="90432" bIns="47025" anchor="b"/>
          <a:lstStyle/>
          <a:p>
            <a:pPr algn="r" eaLnBrk="1" hangingPunct="1">
              <a:buSzPct val="100000"/>
              <a:tabLst>
                <a:tab pos="0" algn="l"/>
                <a:tab pos="449824" algn="l"/>
                <a:tab pos="901243" algn="l"/>
                <a:tab pos="1352662" algn="l"/>
                <a:tab pos="1804081" algn="l"/>
                <a:tab pos="2255500" algn="l"/>
                <a:tab pos="2706919" algn="l"/>
                <a:tab pos="3158338" algn="l"/>
                <a:tab pos="3609757" algn="l"/>
                <a:tab pos="4061176" algn="l"/>
                <a:tab pos="4512595" algn="l"/>
                <a:tab pos="4964013" algn="l"/>
                <a:tab pos="5415433" algn="l"/>
                <a:tab pos="5866851" algn="l"/>
                <a:tab pos="6318271" algn="l"/>
                <a:tab pos="6769689" algn="l"/>
                <a:tab pos="7221109" algn="l"/>
                <a:tab pos="7672527" algn="l"/>
                <a:tab pos="8123947" algn="l"/>
                <a:tab pos="8575365" algn="l"/>
                <a:tab pos="9026785" algn="l"/>
              </a:tabLst>
            </a:pPr>
            <a:fld id="{C6E59226-1A1B-46D7-9435-C3EB606CEBC7}" type="slidenum"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pPr algn="r" eaLnBrk="1" hangingPunct="1">
                <a:buSzPct val="100000"/>
                <a:tabLst>
                  <a:tab pos="0" algn="l"/>
                  <a:tab pos="449824" algn="l"/>
                  <a:tab pos="901243" algn="l"/>
                  <a:tab pos="1352662" algn="l"/>
                  <a:tab pos="1804081" algn="l"/>
                  <a:tab pos="2255500" algn="l"/>
                  <a:tab pos="2706919" algn="l"/>
                  <a:tab pos="3158338" algn="l"/>
                  <a:tab pos="3609757" algn="l"/>
                  <a:tab pos="4061176" algn="l"/>
                  <a:tab pos="4512595" algn="l"/>
                  <a:tab pos="4964013" algn="l"/>
                  <a:tab pos="5415433" algn="l"/>
                  <a:tab pos="5866851" algn="l"/>
                  <a:tab pos="6318271" algn="l"/>
                  <a:tab pos="6769689" algn="l"/>
                  <a:tab pos="7221109" algn="l"/>
                  <a:tab pos="7672527" algn="l"/>
                  <a:tab pos="8123947" algn="l"/>
                  <a:tab pos="8575365" algn="l"/>
                  <a:tab pos="9026785" algn="l"/>
                </a:tabLst>
              </a:pPr>
              <a:t>17</a:t>
            </a:fld>
            <a:endParaRPr lang="ru-RU" altLang="ru-RU" sz="24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765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2313" y="514350"/>
            <a:ext cx="3427412" cy="2571750"/>
          </a:xfrm>
          <a:solidFill>
            <a:srgbClr val="FFFFFF"/>
          </a:solidFill>
          <a:ln/>
        </p:spPr>
      </p:sp>
      <p:sp>
        <p:nvSpPr>
          <p:cNvPr id="276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94251" y="3259232"/>
            <a:ext cx="7960365" cy="3087862"/>
          </a:xfrm>
          <a:noFill/>
          <a:ln/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315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2575" y="1123950"/>
            <a:ext cx="2057400" cy="63722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2975" cy="63722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05038"/>
            <a:ext cx="4033838" cy="5291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2205038"/>
            <a:ext cx="4035425" cy="5291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7975600" y="6308725"/>
            <a:ext cx="773113" cy="215900"/>
          </a:xfrm>
          <a:prstGeom prst="rect">
            <a:avLst/>
          </a:prstGeom>
          <a:solidFill>
            <a:srgbClr val="7FBB5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377825" y="762000"/>
            <a:ext cx="773113" cy="381000"/>
          </a:xfrm>
          <a:prstGeom prst="rect">
            <a:avLst/>
          </a:prstGeom>
          <a:solidFill>
            <a:srgbClr val="67BEEB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1143000" y="762000"/>
            <a:ext cx="7653338" cy="381000"/>
          </a:xfrm>
          <a:prstGeom prst="rect">
            <a:avLst/>
          </a:prstGeom>
          <a:solidFill>
            <a:srgbClr val="0071B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054" name="Rectangle 17"/>
          <p:cNvSpPr>
            <a:spLocks noChangeArrowheads="1"/>
          </p:cNvSpPr>
          <p:nvPr/>
        </p:nvSpPr>
        <p:spPr bwMode="auto">
          <a:xfrm>
            <a:off x="401638" y="6308725"/>
            <a:ext cx="773112" cy="215900"/>
          </a:xfrm>
          <a:prstGeom prst="rect">
            <a:avLst/>
          </a:prstGeom>
          <a:solidFill>
            <a:srgbClr val="7FBB5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055" name="Rectangle 18"/>
          <p:cNvSpPr>
            <a:spLocks noChangeArrowheads="1"/>
          </p:cNvSpPr>
          <p:nvPr/>
        </p:nvSpPr>
        <p:spPr bwMode="auto">
          <a:xfrm>
            <a:off x="1166813" y="6308725"/>
            <a:ext cx="6370637" cy="215900"/>
          </a:xfrm>
          <a:prstGeom prst="rect">
            <a:avLst/>
          </a:prstGeom>
          <a:solidFill>
            <a:srgbClr val="0078C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056" name="Rectangle 19"/>
          <p:cNvSpPr>
            <a:spLocks noChangeArrowheads="1"/>
          </p:cNvSpPr>
          <p:nvPr/>
        </p:nvSpPr>
        <p:spPr bwMode="auto">
          <a:xfrm>
            <a:off x="5651500" y="6308725"/>
            <a:ext cx="2736850" cy="215900"/>
          </a:xfrm>
          <a:prstGeom prst="rect">
            <a:avLst/>
          </a:prstGeom>
          <a:solidFill>
            <a:srgbClr val="FBB034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081" name="Text Box 20"/>
          <p:cNvSpPr txBox="1">
            <a:spLocks noChangeArrowheads="1"/>
          </p:cNvSpPr>
          <p:nvPr/>
        </p:nvSpPr>
        <p:spPr bwMode="auto">
          <a:xfrm>
            <a:off x="8534400" y="6656388"/>
            <a:ext cx="6858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1" hangingPunct="1">
              <a:spcBef>
                <a:spcPts val="56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165A423-6C90-4D6B-94A7-193C55B05F6A}" type="slidenum">
              <a:rPr lang="ru-RU" altLang="ru-RU" sz="900" b="1">
                <a:solidFill>
                  <a:srgbClr val="FFFFFF"/>
                </a:solidFill>
                <a:cs typeface="Arial" pitchFamily="34" charset="0"/>
              </a:rPr>
              <a:pPr algn="ctr" eaLnBrk="1" hangingPunct="1">
                <a:spcBef>
                  <a:spcPts val="563"/>
                </a:spcBef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‹#›</a:t>
            </a:fld>
            <a:endParaRPr lang="ru-RU" altLang="ru-RU" sz="900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58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1662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2059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05038"/>
            <a:ext cx="8221663" cy="529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  <p:pic>
        <p:nvPicPr>
          <p:cNvPr id="24" name="Рисунок 23" descr="2018-12-15_17-52-36.png">
            <a:extLst>
              <a:ext uri="{FF2B5EF4-FFF2-40B4-BE49-F238E27FC236}">
                <a16:creationId xmlns:a16="http://schemas.microsoft.com/office/drawing/2014/main" id="{977F828B-C9A3-4C64-AA3C-D0C7F1E02EF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51521" y="1"/>
            <a:ext cx="3096343" cy="7404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3366"/>
          </a:solidFill>
          <a:latin typeface="+mj-lt"/>
          <a:ea typeface="+mj-ea"/>
          <a:cs typeface="Microsoft YaHei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3366"/>
          </a:solidFill>
          <a:latin typeface="Arial" charset="0"/>
          <a:ea typeface="Microsoft YaHei" pitchFamily="32" charset="-122"/>
          <a:cs typeface="Microsoft YaHei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3366"/>
          </a:solidFill>
          <a:latin typeface="Arial" charset="0"/>
          <a:ea typeface="Microsoft YaHei" pitchFamily="32" charset="-122"/>
          <a:cs typeface="Microsoft YaHei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3366"/>
          </a:solidFill>
          <a:latin typeface="Arial" charset="0"/>
          <a:ea typeface="Microsoft YaHei" pitchFamily="32" charset="-122"/>
          <a:cs typeface="Microsoft YaHei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3366"/>
          </a:solidFill>
          <a:latin typeface="Arial" charset="0"/>
          <a:ea typeface="Microsoft YaHei" pitchFamily="32" charset="-122"/>
          <a:cs typeface="Microsoft YaHei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3366"/>
          </a:solidFill>
          <a:latin typeface="Arial" charset="0"/>
          <a:ea typeface="Microsoft YaHei" pitchFamily="32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3366"/>
          </a:solidFill>
          <a:latin typeface="Arial" charset="0"/>
          <a:ea typeface="Microsoft YaHei" pitchFamily="32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3366"/>
          </a:solidFill>
          <a:latin typeface="Arial" charset="0"/>
          <a:ea typeface="Microsoft YaHei" pitchFamily="32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3366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Microsoft YaHei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Microsoft YaHei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Microsoft YaHei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Microsoft YaHei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Microsoft YaHei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18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19.bin"/><Relationship Id="rId4" Type="http://schemas.openxmlformats.org/officeDocument/2006/relationships/chart" Target="../charts/char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2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chart" Target="../charts/chart17.xml"/><Relationship Id="rId4" Type="http://schemas.openxmlformats.org/officeDocument/2006/relationships/image" Target="../media/image3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0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4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hyperlink" Target="http://db1.rosminzdrav.ru/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7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2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51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0" y="1357313"/>
            <a:ext cx="9144000" cy="314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 dirty="0">
                <a:solidFill>
                  <a:srgbClr val="0066CC"/>
                </a:solidFill>
              </a:rPr>
              <a:t>ИТОГИ РАБОТЫ СЛУЖБЫ РОДОВСПОМОЖЕНИЯ </a:t>
            </a:r>
            <a:br>
              <a:rPr lang="ru-RU" altLang="ru-RU" sz="2400" b="1" dirty="0">
                <a:solidFill>
                  <a:srgbClr val="0066CC"/>
                </a:solidFill>
              </a:rPr>
            </a:br>
            <a:r>
              <a:rPr lang="ru-RU" altLang="ru-RU" sz="2400" b="1" dirty="0">
                <a:solidFill>
                  <a:srgbClr val="0066CC"/>
                </a:solidFill>
              </a:rPr>
              <a:t>В КАЛИНИНГРАДСКОЙ ОБЛАСТИ</a:t>
            </a:r>
            <a:br>
              <a:rPr lang="ru-RU" altLang="ru-RU" sz="2400" b="1" dirty="0">
                <a:solidFill>
                  <a:srgbClr val="0066CC"/>
                </a:solidFill>
              </a:rPr>
            </a:br>
            <a:r>
              <a:rPr lang="ru-RU" altLang="ru-RU" sz="2400" b="1" dirty="0">
                <a:solidFill>
                  <a:srgbClr val="0066CC"/>
                </a:solidFill>
              </a:rPr>
              <a:t> ЗА 1 ПОЛУГОДИЕ 2019 года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0" y="4797152"/>
            <a:ext cx="9144000" cy="15274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eaLnBrk="1" hangingPunct="1">
              <a:lnSpc>
                <a:spcPct val="80000"/>
              </a:lnSpc>
              <a:spcBef>
                <a:spcPts val="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dirty="0">
                <a:solidFill>
                  <a:srgbClr val="000000"/>
                </a:solidFill>
              </a:rPr>
              <a:t>Хоменко Наталья Владимировна</a:t>
            </a:r>
          </a:p>
          <a:p>
            <a:pPr algn="ctr"/>
            <a:endParaRPr lang="ru-RU" alt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к. м. н., г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лавный внештатный специалист по акушерству и гинекологии Министерства здравоохранения Калининградской области</a:t>
            </a:r>
            <a:endParaRPr lang="ru-RU" alt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800" dirty="0">
                <a:solidFill>
                  <a:schemeClr val="tx1"/>
                </a:solidFill>
              </a:rPr>
              <a:t>25 июля 2019</a:t>
            </a:r>
          </a:p>
          <a:p>
            <a:pPr algn="ctr" eaLnBrk="1" hangingPunct="1">
              <a:lnSpc>
                <a:spcPct val="80000"/>
              </a:lnSpc>
              <a:spcBef>
                <a:spcPts val="4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Прямоугольник 181"/>
          <p:cNvSpPr/>
          <p:nvPr/>
        </p:nvSpPr>
        <p:spPr>
          <a:xfrm>
            <a:off x="7499994" y="2583547"/>
            <a:ext cx="1536062" cy="1523494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>
            <a:spAutoFit/>
          </a:bodyPr>
          <a:lstStyle/>
          <a:p>
            <a:pPr marL="88900" lvl="0" indent="-88900">
              <a:buFont typeface="Arial" pitchFamily="34" charset="0"/>
              <a:buChar char="•"/>
              <a:tabLst>
                <a:tab pos="179388" algn="l"/>
              </a:tabLst>
            </a:pPr>
            <a:r>
              <a:rPr lang="ru-RU" sz="1100" dirty="0">
                <a:solidFill>
                  <a:schemeClr val="tx1"/>
                </a:solidFill>
              </a:rPr>
              <a:t>Экспертная </a:t>
            </a:r>
            <a:r>
              <a:rPr lang="ru-RU" sz="1100" dirty="0" err="1">
                <a:solidFill>
                  <a:schemeClr val="tx1"/>
                </a:solidFill>
              </a:rPr>
              <a:t>пренатальная</a:t>
            </a:r>
            <a:r>
              <a:rPr lang="ru-RU" sz="1100" dirty="0">
                <a:solidFill>
                  <a:schemeClr val="tx1"/>
                </a:solidFill>
              </a:rPr>
              <a:t> УЗИ диагностика</a:t>
            </a:r>
          </a:p>
          <a:p>
            <a:pPr marL="88900" lvl="0" indent="-88900">
              <a:buFont typeface="Arial" pitchFamily="34" charset="0"/>
              <a:buChar char="•"/>
              <a:tabLst>
                <a:tab pos="179388" algn="l"/>
              </a:tabLst>
            </a:pPr>
            <a:r>
              <a:rPr lang="ru-RU" sz="1100" dirty="0" err="1">
                <a:solidFill>
                  <a:schemeClr val="tx1"/>
                </a:solidFill>
              </a:rPr>
              <a:t>Пренатальный</a:t>
            </a:r>
            <a:r>
              <a:rPr lang="ru-RU" sz="1100" dirty="0">
                <a:solidFill>
                  <a:schemeClr val="tx1"/>
                </a:solidFill>
              </a:rPr>
              <a:t>  скрининг в 1 и 2 триместре беременности</a:t>
            </a:r>
          </a:p>
          <a:p>
            <a:pPr marL="88900" lvl="0" indent="-88900">
              <a:buFont typeface="Arial" pitchFamily="34" charset="0"/>
              <a:buChar char="•"/>
              <a:tabLst>
                <a:tab pos="179388" algn="l"/>
              </a:tabLst>
            </a:pP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Пренатальный</a:t>
            </a:r>
            <a:r>
              <a:rPr lang="ru-RU" sz="1100" dirty="0">
                <a:solidFill>
                  <a:schemeClr val="tx1"/>
                </a:solidFill>
              </a:rPr>
              <a:t> консилиум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078414" cy="360040"/>
          </a:xfrm>
        </p:spPr>
        <p:txBody>
          <a:bodyPr/>
          <a:lstStyle/>
          <a:p>
            <a:r>
              <a:rPr lang="ru-RU" sz="2000" b="1" dirty="0">
                <a:solidFill>
                  <a:schemeClr val="bg1"/>
                </a:solidFill>
              </a:rPr>
              <a:t>ОРГАНИЗАЦИЯ МЕДИЦИНСКОЙ ПОМОЩИ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1835696" y="1196752"/>
            <a:ext cx="3743561" cy="432048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>
          <a:xfrm>
            <a:off x="8370888" y="6267450"/>
            <a:ext cx="376237" cy="2571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C47A1B-3A7A-4498-BCFC-47FB11B344C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Microsoft YaHei" pitchFamily="34" charset="-122"/>
                <a:cs typeface="+mn-cs"/>
              </a:rPr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Microsoft YaHei" pitchFamily="34" charset="-122"/>
              <a:cs typeface="+mn-cs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3635375" y="4868863"/>
            <a:ext cx="13684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b="1" dirty="0"/>
              <a:t>Перинатальный центр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11560" y="5520543"/>
            <a:ext cx="6660000" cy="715089"/>
          </a:xfrm>
          <a:prstGeom prst="round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chemeClr val="bg1"/>
                </a:solidFill>
              </a:rPr>
              <a:t>Учреждения </a:t>
            </a:r>
            <a:r>
              <a:rPr lang="en-US" sz="1400" b="1" dirty="0">
                <a:solidFill>
                  <a:schemeClr val="bg1"/>
                </a:solidFill>
              </a:rPr>
              <a:t>I </a:t>
            </a:r>
            <a:r>
              <a:rPr lang="ru-RU" sz="1400" b="1" dirty="0">
                <a:solidFill>
                  <a:schemeClr val="bg1"/>
                </a:solidFill>
              </a:rPr>
              <a:t>группы (ЦРБ, ЦГБ)</a:t>
            </a:r>
          </a:p>
          <a:p>
            <a:pPr algn="ctr" eaLnBrk="1" hangingPunct="1"/>
            <a:r>
              <a:rPr lang="ru-RU" sz="1400" b="1" dirty="0">
                <a:solidFill>
                  <a:schemeClr val="bg1"/>
                </a:solidFill>
              </a:rPr>
              <a:t>амбулаторная помощь (17 акушерско-гинекологических кабинетов), дневные стационары, 9 круглосуточных гинекологических стационаров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934331" y="1255386"/>
            <a:ext cx="3600152" cy="238363"/>
          </a:xfrm>
          <a:prstGeom prst="round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chemeClr val="bg1"/>
                </a:solidFill>
              </a:rPr>
              <a:t>Региональный Перинатальный центр</a:t>
            </a:r>
          </a:p>
        </p:txBody>
      </p:sp>
      <p:pic>
        <p:nvPicPr>
          <p:cNvPr id="18" name="Picture 3" descr="C:\_перенос\Перенос\Презентации\ИТОГИ РАБОТЫ СЛУЖБЫ РОДОВСПОМОЖЕНИЯ\casa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9994" y="6244577"/>
            <a:ext cx="432048" cy="432048"/>
          </a:xfrm>
          <a:prstGeom prst="rect">
            <a:avLst/>
          </a:prstGeom>
          <a:noFill/>
        </p:spPr>
      </p:pic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7586431" y="6030253"/>
            <a:ext cx="1512744" cy="204311"/>
          </a:xfrm>
          <a:prstGeom prst="roundRect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ФАП, УБ, ВА, ОВП</a:t>
            </a:r>
          </a:p>
        </p:txBody>
      </p:sp>
      <p:cxnSp>
        <p:nvCxnSpPr>
          <p:cNvPr id="34" name="Прямая со стрелкой 33"/>
          <p:cNvCxnSpPr/>
          <p:nvPr/>
        </p:nvCxnSpPr>
        <p:spPr bwMode="auto">
          <a:xfrm>
            <a:off x="7137105" y="6260263"/>
            <a:ext cx="381846" cy="11712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5" name="Прямая со стрелкой 44"/>
          <p:cNvCxnSpPr>
            <a:endCxn id="68" idx="0"/>
          </p:cNvCxnSpPr>
          <p:nvPr/>
        </p:nvCxnSpPr>
        <p:spPr bwMode="auto">
          <a:xfrm flipH="1">
            <a:off x="2024537" y="1700808"/>
            <a:ext cx="99191" cy="516413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54" name="Rectangle 11"/>
          <p:cNvSpPr>
            <a:spLocks noChangeArrowheads="1"/>
          </p:cNvSpPr>
          <p:nvPr/>
        </p:nvSpPr>
        <p:spPr bwMode="auto">
          <a:xfrm>
            <a:off x="1880955" y="3476739"/>
            <a:ext cx="5004556" cy="476726"/>
          </a:xfrm>
          <a:prstGeom prst="round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chemeClr val="bg1"/>
                </a:solidFill>
              </a:rPr>
              <a:t> Учреждения родовспоможения 2 группы, </a:t>
            </a:r>
          </a:p>
          <a:p>
            <a:pPr algn="ctr" eaLnBrk="1" hangingPunct="1"/>
            <a:r>
              <a:rPr lang="ru-RU" sz="1400" b="1" dirty="0">
                <a:solidFill>
                  <a:schemeClr val="bg1"/>
                </a:solidFill>
              </a:rPr>
              <a:t>7 женских консультаций</a:t>
            </a:r>
          </a:p>
        </p:txBody>
      </p:sp>
      <p:sp>
        <p:nvSpPr>
          <p:cNvPr id="66" name="Rectangle 11"/>
          <p:cNvSpPr>
            <a:spLocks noChangeArrowheads="1"/>
          </p:cNvSpPr>
          <p:nvPr/>
        </p:nvSpPr>
        <p:spPr bwMode="auto">
          <a:xfrm>
            <a:off x="215516" y="2231737"/>
            <a:ext cx="1080120" cy="50783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100" dirty="0"/>
              <a:t>АРКЦ с выездными бригадами</a:t>
            </a:r>
          </a:p>
        </p:txBody>
      </p:sp>
      <p:sp>
        <p:nvSpPr>
          <p:cNvPr id="67" name="Rectangle 11"/>
          <p:cNvSpPr>
            <a:spLocks noChangeArrowheads="1"/>
          </p:cNvSpPr>
          <p:nvPr/>
        </p:nvSpPr>
        <p:spPr bwMode="auto">
          <a:xfrm>
            <a:off x="206371" y="2916669"/>
            <a:ext cx="1080120" cy="50783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100" dirty="0"/>
              <a:t>Ежедневные селекторные совещания</a:t>
            </a:r>
          </a:p>
        </p:txBody>
      </p:sp>
      <p:sp>
        <p:nvSpPr>
          <p:cNvPr id="68" name="Rectangle 11"/>
          <p:cNvSpPr>
            <a:spLocks noChangeArrowheads="1"/>
          </p:cNvSpPr>
          <p:nvPr/>
        </p:nvSpPr>
        <p:spPr bwMode="auto">
          <a:xfrm>
            <a:off x="1412469" y="2217221"/>
            <a:ext cx="1224136" cy="67710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100" dirty="0"/>
              <a:t>Дистанционный мониторинг беременных жен высокого риска</a:t>
            </a:r>
          </a:p>
        </p:txBody>
      </p:sp>
      <p:sp>
        <p:nvSpPr>
          <p:cNvPr id="70" name="Rectangle 11"/>
          <p:cNvSpPr>
            <a:spLocks noChangeArrowheads="1"/>
          </p:cNvSpPr>
          <p:nvPr/>
        </p:nvSpPr>
        <p:spPr bwMode="auto">
          <a:xfrm>
            <a:off x="3824881" y="2229034"/>
            <a:ext cx="1395191" cy="1015663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100" dirty="0"/>
              <a:t>Работа </a:t>
            </a:r>
            <a:r>
              <a:rPr lang="ru-RU" sz="1100" dirty="0" err="1"/>
              <a:t>консуль-тативной</a:t>
            </a:r>
            <a:r>
              <a:rPr lang="ru-RU" sz="1100" dirty="0"/>
              <a:t> </a:t>
            </a:r>
            <a:r>
              <a:rPr lang="ru-RU" sz="1100" dirty="0" err="1"/>
              <a:t>пол-ки</a:t>
            </a:r>
            <a:r>
              <a:rPr lang="ru-RU" sz="1100" dirty="0"/>
              <a:t>, консультация беременных женщин группы высокого риска</a:t>
            </a:r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5308526" y="2215715"/>
            <a:ext cx="1818130" cy="50783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100" dirty="0"/>
              <a:t>Обследование бесплодных супружеских пар, </a:t>
            </a:r>
          </a:p>
          <a:p>
            <a:pPr algn="ctr" eaLnBrk="1" hangingPunct="1"/>
            <a:r>
              <a:rPr lang="ru-RU" sz="1100" dirty="0"/>
              <a:t>комиссия по ЭКО</a:t>
            </a:r>
          </a:p>
        </p:txBody>
      </p:sp>
      <p:sp>
        <p:nvSpPr>
          <p:cNvPr id="77" name="Rectangle 11"/>
          <p:cNvSpPr>
            <a:spLocks noChangeArrowheads="1"/>
          </p:cNvSpPr>
          <p:nvPr/>
        </p:nvSpPr>
        <p:spPr bwMode="auto">
          <a:xfrm>
            <a:off x="5303163" y="2894329"/>
            <a:ext cx="1804701" cy="33855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100" dirty="0"/>
              <a:t>Орг.-метод. работа, выезды в МО</a:t>
            </a:r>
          </a:p>
        </p:txBody>
      </p:sp>
      <p:sp>
        <p:nvSpPr>
          <p:cNvPr id="83" name="Rectangle 11"/>
          <p:cNvSpPr>
            <a:spLocks noChangeArrowheads="1"/>
          </p:cNvSpPr>
          <p:nvPr/>
        </p:nvSpPr>
        <p:spPr bwMode="auto">
          <a:xfrm>
            <a:off x="445450" y="6282251"/>
            <a:ext cx="6309809" cy="484748"/>
          </a:xfrm>
          <a:prstGeom prst="rect">
            <a:avLst/>
          </a:prstGeom>
          <a:solidFill>
            <a:srgbClr val="FFC000"/>
          </a:solidFill>
          <a:ln w="28575"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050" dirty="0"/>
              <a:t>Пренатальный скрининг в 3 триместре. Функционирование выездных бригад специалистов (консультации гинекологических больных, </a:t>
            </a:r>
            <a:r>
              <a:rPr lang="ru-RU" sz="1050" dirty="0" err="1"/>
              <a:t>профосмотры</a:t>
            </a:r>
            <a:r>
              <a:rPr lang="ru-RU" sz="1050" dirty="0"/>
              <a:t>, взятие на д/учет по наблюдению беременных в ранние сроки), повышение информированности населения </a:t>
            </a:r>
          </a:p>
        </p:txBody>
      </p:sp>
      <p:pic>
        <p:nvPicPr>
          <p:cNvPr id="102" name="Picture 16" descr="C:\_перенос\Перенос\Презентации\11.04.2018\kehyyxwlqqfqgsworon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202" y="5484203"/>
            <a:ext cx="288032" cy="288032"/>
          </a:xfrm>
          <a:prstGeom prst="rect">
            <a:avLst/>
          </a:prstGeom>
          <a:noFill/>
        </p:spPr>
      </p:pic>
      <p:pic>
        <p:nvPicPr>
          <p:cNvPr id="103" name="Picture 16" descr="C:\_перенос\Перенос\Презентации\11.04.2018\kehyyxwlqqfqgsworon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5463154"/>
            <a:ext cx="288032" cy="288032"/>
          </a:xfrm>
          <a:prstGeom prst="rect">
            <a:avLst/>
          </a:prstGeom>
          <a:noFill/>
        </p:spPr>
      </p:pic>
      <p:sp>
        <p:nvSpPr>
          <p:cNvPr id="104" name="Rectangle 11"/>
          <p:cNvSpPr>
            <a:spLocks noChangeArrowheads="1"/>
          </p:cNvSpPr>
          <p:nvPr/>
        </p:nvSpPr>
        <p:spPr bwMode="auto">
          <a:xfrm>
            <a:off x="251520" y="4373760"/>
            <a:ext cx="7128792" cy="204311"/>
          </a:xfrm>
          <a:prstGeom prst="round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pc="300" dirty="0"/>
              <a:t>Медицинские технологии</a:t>
            </a:r>
          </a:p>
        </p:txBody>
      </p:sp>
      <p:grpSp>
        <p:nvGrpSpPr>
          <p:cNvPr id="137" name="Группа 136"/>
          <p:cNvGrpSpPr/>
          <p:nvPr/>
        </p:nvGrpSpPr>
        <p:grpSpPr>
          <a:xfrm>
            <a:off x="211196" y="4010501"/>
            <a:ext cx="1458090" cy="302434"/>
            <a:chOff x="251520" y="3789040"/>
            <a:chExt cx="1458090" cy="302434"/>
          </a:xfrm>
        </p:grpSpPr>
        <p:pic>
          <p:nvPicPr>
            <p:cNvPr id="109" name="Picture 9" descr="C:\_перенос\Перенос\Презентации\ИТОГИ РАБОТЫ СЛУЖБЫ РОДОВСПОМОЖЕНИЯ\depositphotos_30267159-stock-illustration-bright-and-colorful-vector-hospital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789040"/>
              <a:ext cx="412408" cy="302434"/>
            </a:xfrm>
            <a:prstGeom prst="rect">
              <a:avLst/>
            </a:prstGeom>
            <a:noFill/>
          </p:spPr>
        </p:pic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485474" y="3906808"/>
              <a:ext cx="122413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dirty="0"/>
                <a:t>Советская ЦГБ</a:t>
              </a:r>
            </a:p>
          </p:txBody>
        </p:sp>
      </p:grpSp>
      <p:cxnSp>
        <p:nvCxnSpPr>
          <p:cNvPr id="113" name="Прямая со стрелкой 112"/>
          <p:cNvCxnSpPr>
            <a:endCxn id="66" idx="0"/>
          </p:cNvCxnSpPr>
          <p:nvPr/>
        </p:nvCxnSpPr>
        <p:spPr bwMode="auto">
          <a:xfrm flipH="1">
            <a:off x="755576" y="1628800"/>
            <a:ext cx="1080120" cy="602937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21" name="Прямая со стрелкой 120"/>
          <p:cNvCxnSpPr/>
          <p:nvPr/>
        </p:nvCxnSpPr>
        <p:spPr bwMode="auto">
          <a:xfrm>
            <a:off x="2267744" y="2916669"/>
            <a:ext cx="288032" cy="551155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grpSp>
        <p:nvGrpSpPr>
          <p:cNvPr id="139" name="Группа 138"/>
          <p:cNvGrpSpPr/>
          <p:nvPr/>
        </p:nvGrpSpPr>
        <p:grpSpPr>
          <a:xfrm>
            <a:off x="1785879" y="4020015"/>
            <a:ext cx="1772897" cy="302434"/>
            <a:chOff x="2915816" y="3789040"/>
            <a:chExt cx="1450935" cy="302434"/>
          </a:xfrm>
        </p:grpSpPr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142615" y="3906808"/>
              <a:ext cx="122413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dirty="0" err="1"/>
                <a:t>Гусевская</a:t>
              </a:r>
              <a:r>
                <a:rPr lang="ru-RU" dirty="0"/>
                <a:t> ЦРБ</a:t>
              </a:r>
            </a:p>
          </p:txBody>
        </p:sp>
        <p:pic>
          <p:nvPicPr>
            <p:cNvPr id="129" name="Picture 9" descr="C:\_перенос\Перенос\Презентации\ИТОГИ РАБОТЫ СЛУЖБЫ РОДОВСПОМОЖЕНИЯ\depositphotos_30267159-stock-illustration-bright-and-colorful-vector-hospital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3789040"/>
              <a:ext cx="412408" cy="302434"/>
            </a:xfrm>
            <a:prstGeom prst="rect">
              <a:avLst/>
            </a:prstGeom>
            <a:noFill/>
          </p:spPr>
        </p:pic>
      </p:grpSp>
      <p:grpSp>
        <p:nvGrpSpPr>
          <p:cNvPr id="140" name="Группа 139"/>
          <p:cNvGrpSpPr/>
          <p:nvPr/>
        </p:nvGrpSpPr>
        <p:grpSpPr>
          <a:xfrm>
            <a:off x="3419872" y="3977052"/>
            <a:ext cx="2190221" cy="335883"/>
            <a:chOff x="4350120" y="3789040"/>
            <a:chExt cx="1651834" cy="335883"/>
          </a:xfrm>
        </p:grpSpPr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4777818" y="3940257"/>
              <a:ext cx="122413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dirty="0"/>
                <a:t>Черняховская ЦРБ</a:t>
              </a:r>
            </a:p>
          </p:txBody>
        </p:sp>
        <p:pic>
          <p:nvPicPr>
            <p:cNvPr id="130" name="Picture 9" descr="C:\_перенос\Перенос\Презентации\ИТОГИ РАБОТЫ СЛУЖБЫ РОДОВСПОМОЖЕНИЯ\depositphotos_30267159-stock-illustration-bright-and-colorful-vector-hospital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120" y="3789040"/>
              <a:ext cx="517167" cy="302434"/>
            </a:xfrm>
            <a:prstGeom prst="rect">
              <a:avLst/>
            </a:prstGeom>
            <a:noFill/>
          </p:spPr>
        </p:pic>
      </p:grpSp>
      <p:grpSp>
        <p:nvGrpSpPr>
          <p:cNvPr id="136" name="Группа 135"/>
          <p:cNvGrpSpPr/>
          <p:nvPr/>
        </p:nvGrpSpPr>
        <p:grpSpPr>
          <a:xfrm>
            <a:off x="5537981" y="3895144"/>
            <a:ext cx="1887356" cy="428520"/>
            <a:chOff x="7386430" y="3510549"/>
            <a:chExt cx="1578058" cy="428520"/>
          </a:xfrm>
        </p:grpSpPr>
        <p:sp>
          <p:nvSpPr>
            <p:cNvPr id="79" name="Rectangle 11"/>
            <p:cNvSpPr>
              <a:spLocks noChangeArrowheads="1"/>
            </p:cNvSpPr>
            <p:nvPr/>
          </p:nvSpPr>
          <p:spPr bwMode="auto">
            <a:xfrm>
              <a:off x="7843108" y="3546697"/>
              <a:ext cx="1121380" cy="36933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b="1" dirty="0">
                  <a:solidFill>
                    <a:schemeClr val="bg1"/>
                  </a:solidFill>
                </a:rPr>
                <a:t>2 роддома </a:t>
              </a:r>
              <a:br>
                <a:rPr lang="ru-RU" b="1" dirty="0">
                  <a:solidFill>
                    <a:schemeClr val="bg1"/>
                  </a:solidFill>
                </a:rPr>
              </a:br>
              <a:r>
                <a:rPr lang="ru-RU" b="1" dirty="0">
                  <a:solidFill>
                    <a:schemeClr val="bg1"/>
                  </a:solidFill>
                </a:rPr>
                <a:t>г. Калининграда</a:t>
              </a:r>
            </a:p>
          </p:txBody>
        </p:sp>
        <p:grpSp>
          <p:nvGrpSpPr>
            <p:cNvPr id="135" name="Группа 134"/>
            <p:cNvGrpSpPr/>
            <p:nvPr/>
          </p:nvGrpSpPr>
          <p:grpSpPr>
            <a:xfrm>
              <a:off x="7386430" y="3510549"/>
              <a:ext cx="568236" cy="428520"/>
              <a:chOff x="5946270" y="3734962"/>
              <a:chExt cx="568236" cy="428520"/>
            </a:xfrm>
          </p:grpSpPr>
          <p:pic>
            <p:nvPicPr>
              <p:cNvPr id="131" name="Picture 9" descr="C:\_перенос\Перенос\Презентации\ИТОГИ РАБОТЫ СЛУЖБЫ РОДОВСПОМОЖЕНИЯ\depositphotos_30267159-stock-illustration-bright-and-colorful-vector-hospital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6270" y="3770822"/>
                <a:ext cx="412408" cy="302434"/>
              </a:xfrm>
              <a:prstGeom prst="rect">
                <a:avLst/>
              </a:prstGeom>
              <a:noFill/>
            </p:spPr>
          </p:pic>
          <p:pic>
            <p:nvPicPr>
              <p:cNvPr id="133" name="Picture 9" descr="C:\_перенос\Перенос\Презентации\ИТОГИ РАБОТЫ СЛУЖБЫ РОДОВСПОМОЖЕНИЯ\depositphotos_30267159-stock-illustration-bright-and-colorful-vector-hospital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2098" y="3734962"/>
                <a:ext cx="412408" cy="302434"/>
              </a:xfrm>
              <a:prstGeom prst="rect">
                <a:avLst/>
              </a:prstGeom>
              <a:noFill/>
            </p:spPr>
          </p:pic>
          <p:pic>
            <p:nvPicPr>
              <p:cNvPr id="134" name="Picture 9" descr="C:\_перенос\Перенос\Презентации\ИТОГИ РАБОТЫ СЛУЖБЫ РОДОВСПОМОЖЕНИЯ\depositphotos_30267159-stock-illustration-bright-and-colorful-vector-hospital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6174" y="3861048"/>
                <a:ext cx="412408" cy="302434"/>
              </a:xfrm>
              <a:prstGeom prst="rect">
                <a:avLst/>
              </a:prstGeom>
              <a:noFill/>
            </p:spPr>
          </p:pic>
        </p:grpSp>
      </p:grpSp>
      <p:cxnSp>
        <p:nvCxnSpPr>
          <p:cNvPr id="141" name="Прямая со стрелкой 140"/>
          <p:cNvCxnSpPr/>
          <p:nvPr/>
        </p:nvCxnSpPr>
        <p:spPr bwMode="auto">
          <a:xfrm>
            <a:off x="3059832" y="1700808"/>
            <a:ext cx="0" cy="504056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44" name="Прямая со стрелкой 143"/>
          <p:cNvCxnSpPr/>
          <p:nvPr/>
        </p:nvCxnSpPr>
        <p:spPr bwMode="auto">
          <a:xfrm>
            <a:off x="1057218" y="2739568"/>
            <a:ext cx="1232582" cy="728256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47" name="Прямая со стрелкой 146"/>
          <p:cNvCxnSpPr>
            <a:endCxn id="54" idx="0"/>
          </p:cNvCxnSpPr>
          <p:nvPr/>
        </p:nvCxnSpPr>
        <p:spPr bwMode="auto">
          <a:xfrm flipH="1">
            <a:off x="4383233" y="3260655"/>
            <a:ext cx="415299" cy="216084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50" name="Прямая со стрелкой 149"/>
          <p:cNvCxnSpPr/>
          <p:nvPr/>
        </p:nvCxnSpPr>
        <p:spPr bwMode="auto">
          <a:xfrm flipH="1">
            <a:off x="5003800" y="2739568"/>
            <a:ext cx="410537" cy="73717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65" name="Rectangle 11"/>
          <p:cNvSpPr>
            <a:spLocks noChangeArrowheads="1"/>
          </p:cNvSpPr>
          <p:nvPr/>
        </p:nvSpPr>
        <p:spPr bwMode="auto">
          <a:xfrm>
            <a:off x="6908122" y="1205290"/>
            <a:ext cx="1944216" cy="67710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100" dirty="0"/>
              <a:t>Центры женского здоровья (Областная клиническая больница, Черняховская ЦРБ, Советская ЦГБ)</a:t>
            </a:r>
          </a:p>
        </p:txBody>
      </p:sp>
      <p:cxnSp>
        <p:nvCxnSpPr>
          <p:cNvPr id="169" name="Прямая со стрелкой 168"/>
          <p:cNvCxnSpPr/>
          <p:nvPr/>
        </p:nvCxnSpPr>
        <p:spPr bwMode="auto">
          <a:xfrm flipH="1">
            <a:off x="6106777" y="3260655"/>
            <a:ext cx="265423" cy="20716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grpSp>
        <p:nvGrpSpPr>
          <p:cNvPr id="174" name="Группа 173"/>
          <p:cNvGrpSpPr/>
          <p:nvPr/>
        </p:nvGrpSpPr>
        <p:grpSpPr>
          <a:xfrm>
            <a:off x="7461285" y="1919535"/>
            <a:ext cx="1584176" cy="664012"/>
            <a:chOff x="7452320" y="1844824"/>
            <a:chExt cx="1584176" cy="664012"/>
          </a:xfrm>
        </p:grpSpPr>
        <p:sp>
          <p:nvSpPr>
            <p:cNvPr id="43" name="Rectangle 11"/>
            <p:cNvSpPr>
              <a:spLocks noChangeArrowheads="1"/>
            </p:cNvSpPr>
            <p:nvPr/>
          </p:nvSpPr>
          <p:spPr bwMode="auto">
            <a:xfrm>
              <a:off x="7452320" y="1844824"/>
              <a:ext cx="1584176" cy="66401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sz="1300" b="1" dirty="0">
                  <a:solidFill>
                    <a:schemeClr val="accent1">
                      <a:lumMod val="75000"/>
                    </a:schemeClr>
                  </a:solidFill>
                </a:rPr>
                <a:t>Медико-генетическая консультация</a:t>
              </a:r>
            </a:p>
          </p:txBody>
        </p:sp>
        <p:pic>
          <p:nvPicPr>
            <p:cNvPr id="187394" name="Picture 2" descr="C:\_перенос\Перенос\Презентации\ИТОГИ РАБОТЫ СЛУЖБЫ РОДОВСПОМОЖЕНИЯ\kkmgc-logo-213x168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54182" y="1844824"/>
              <a:ext cx="821662" cy="648072"/>
            </a:xfrm>
            <a:prstGeom prst="rect">
              <a:avLst/>
            </a:prstGeom>
            <a:noFill/>
          </p:spPr>
        </p:pic>
      </p:grpSp>
      <p:cxnSp>
        <p:nvCxnSpPr>
          <p:cNvPr id="189" name="Прямая со стрелкой 188"/>
          <p:cNvCxnSpPr/>
          <p:nvPr/>
        </p:nvCxnSpPr>
        <p:spPr bwMode="auto">
          <a:xfrm flipH="1">
            <a:off x="6754752" y="2624569"/>
            <a:ext cx="836007" cy="843255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94" name="Прямая со стрелкой 193"/>
          <p:cNvCxnSpPr>
            <a:endCxn id="43" idx="1"/>
          </p:cNvCxnSpPr>
          <p:nvPr/>
        </p:nvCxnSpPr>
        <p:spPr bwMode="auto">
          <a:xfrm>
            <a:off x="5652120" y="1628800"/>
            <a:ext cx="1809165" cy="62274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99" name="Прямая со стрелкой 198"/>
          <p:cNvCxnSpPr>
            <a:stCxn id="54" idx="1"/>
          </p:cNvCxnSpPr>
          <p:nvPr/>
        </p:nvCxnSpPr>
        <p:spPr bwMode="auto">
          <a:xfrm flipH="1" flipV="1">
            <a:off x="1057218" y="3467824"/>
            <a:ext cx="823737" cy="24727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03" name="Прямая со стрелкой 202"/>
          <p:cNvCxnSpPr/>
          <p:nvPr/>
        </p:nvCxnSpPr>
        <p:spPr bwMode="auto">
          <a:xfrm>
            <a:off x="4211960" y="1700808"/>
            <a:ext cx="162018" cy="514907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04" name="Прямая со стрелкой 203"/>
          <p:cNvCxnSpPr/>
          <p:nvPr/>
        </p:nvCxnSpPr>
        <p:spPr bwMode="auto">
          <a:xfrm>
            <a:off x="5076056" y="1628800"/>
            <a:ext cx="1089229" cy="580635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09" name="Rectangle 11"/>
          <p:cNvSpPr>
            <a:spLocks noChangeArrowheads="1"/>
          </p:cNvSpPr>
          <p:nvPr/>
        </p:nvSpPr>
        <p:spPr bwMode="auto">
          <a:xfrm>
            <a:off x="611560" y="4655469"/>
            <a:ext cx="1728192" cy="67710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100" dirty="0"/>
              <a:t>Оказание медицинской помощи беременным женщинам группы среднего риска</a:t>
            </a:r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251520" y="1900346"/>
            <a:ext cx="7128792" cy="204311"/>
          </a:xfrm>
          <a:prstGeom prst="round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pc="300" dirty="0"/>
              <a:t>Организационные и медицинские технологии</a:t>
            </a:r>
          </a:p>
        </p:txBody>
      </p:sp>
      <p:sp>
        <p:nvSpPr>
          <p:cNvPr id="98" name="Rectangle 11"/>
          <p:cNvSpPr>
            <a:spLocks noChangeArrowheads="1"/>
          </p:cNvSpPr>
          <p:nvPr/>
        </p:nvSpPr>
        <p:spPr bwMode="auto">
          <a:xfrm>
            <a:off x="3928766" y="4664317"/>
            <a:ext cx="1269547" cy="5078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100" dirty="0"/>
              <a:t>Обследование бесплодных супружеских пар</a:t>
            </a: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5464450" y="4641572"/>
            <a:ext cx="1161485" cy="53562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0000"/>
              </a:buClr>
              <a:buSzPct val="100000"/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icrosoft YaHei" pitchFamily="32" charset="-122"/>
              </a:rPr>
              <a:t>Ежедневные</a:t>
            </a:r>
            <a:r>
              <a:rPr kumimoji="0" lang="ru-RU" sz="1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icrosoft YaHei" pitchFamily="32" charset="-122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Arial" charset="0"/>
                <a:ea typeface="Microsoft YaHei" pitchFamily="32" charset="-122"/>
              </a:rPr>
              <a:t>с</a:t>
            </a:r>
            <a:r>
              <a:rPr kumimoji="0" lang="ru-RU" sz="1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icrosoft YaHei" pitchFamily="32" charset="-122"/>
              </a:rPr>
              <a:t>елект</a:t>
            </a:r>
            <a:r>
              <a:rPr lang="ru-RU" sz="1100" dirty="0">
                <a:solidFill>
                  <a:schemeClr val="tx1"/>
                </a:solidFill>
                <a:latin typeface="Arial" charset="0"/>
                <a:ea typeface="Microsoft YaHei" pitchFamily="32" charset="-122"/>
              </a:rPr>
              <a:t>орные</a:t>
            </a:r>
            <a:r>
              <a:rPr kumimoji="0" lang="ru-RU" sz="1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icrosoft YaHei" pitchFamily="32" charset="-122"/>
              </a:rPr>
              <a:t> совещания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2441278" y="4640556"/>
            <a:ext cx="1374638" cy="67781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icrosoft YaHei" pitchFamily="32" charset="-122"/>
              </a:rPr>
              <a:t>Пренатальная</a:t>
            </a: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icrosoft YaHei" pitchFamily="32" charset="-122"/>
              </a:rPr>
              <a:t> УЗИ диагностика в 3 триместре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7425337" y="4373760"/>
            <a:ext cx="1620124" cy="15935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0000"/>
              </a:buClr>
              <a:buSzPct val="100000"/>
            </a:pPr>
            <a:r>
              <a:rPr lang="ru-RU" sz="1100" b="1" dirty="0">
                <a:solidFill>
                  <a:schemeClr val="tx1"/>
                </a:solidFill>
              </a:rPr>
              <a:t>Многопрофильные клинические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100" b="1" dirty="0">
                <a:solidFill>
                  <a:schemeClr val="tx1"/>
                </a:solidFill>
              </a:rPr>
              <a:t>стационары (ОКБ, ОПТД, ЦГКБ, Центр СПИД)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100" b="1" dirty="0">
                <a:solidFill>
                  <a:schemeClr val="tx1"/>
                </a:solidFill>
              </a:rPr>
              <a:t>ЭКЗ у беременных: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100" b="1" dirty="0">
                <a:solidFill>
                  <a:schemeClr val="tx1"/>
                </a:solidFill>
              </a:rPr>
              <a:t>консультации, прерывание </a:t>
            </a:r>
            <a:r>
              <a:rPr lang="ru-RU" sz="1100" b="1" dirty="0" err="1">
                <a:solidFill>
                  <a:schemeClr val="tx1"/>
                </a:solidFill>
              </a:rPr>
              <a:t>бер-ти</a:t>
            </a:r>
            <a:r>
              <a:rPr lang="ru-RU" sz="1100" b="1" dirty="0">
                <a:solidFill>
                  <a:schemeClr val="tx1"/>
                </a:solidFill>
              </a:rPr>
              <a:t>, </a:t>
            </a:r>
            <a:r>
              <a:rPr lang="ru-RU" sz="1100" b="1" dirty="0" err="1">
                <a:solidFill>
                  <a:schemeClr val="tx1"/>
                </a:solidFill>
              </a:rPr>
              <a:t>родоразрешение</a:t>
            </a:r>
            <a:r>
              <a:rPr lang="ru-RU" sz="1100" b="1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buClr>
                <a:srgbClr val="000000"/>
              </a:buClr>
              <a:buSzPct val="100000"/>
            </a:pPr>
            <a:endParaRPr lang="ru-RU" sz="1100" b="1" dirty="0">
              <a:solidFill>
                <a:schemeClr val="tx1"/>
              </a:solidFill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  <p:sp>
        <p:nvSpPr>
          <p:cNvPr id="87" name="Rectangle 11"/>
          <p:cNvSpPr>
            <a:spLocks noChangeArrowheads="1"/>
          </p:cNvSpPr>
          <p:nvPr/>
        </p:nvSpPr>
        <p:spPr bwMode="auto">
          <a:xfrm>
            <a:off x="2699792" y="2201089"/>
            <a:ext cx="1062944" cy="118494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100" dirty="0"/>
              <a:t>Оказание медицинской помощи беременным женщинам группы высокого риска</a:t>
            </a:r>
          </a:p>
        </p:txBody>
      </p:sp>
      <p:pic>
        <p:nvPicPr>
          <p:cNvPr id="119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339" y="1196753"/>
            <a:ext cx="914285" cy="68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120" name="Прямая со стрелкой 119"/>
          <p:cNvCxnSpPr>
            <a:endCxn id="182" idx="1"/>
          </p:cNvCxnSpPr>
          <p:nvPr/>
        </p:nvCxnSpPr>
        <p:spPr bwMode="auto">
          <a:xfrm flipV="1">
            <a:off x="7126656" y="3345294"/>
            <a:ext cx="373338" cy="211786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42" name="Прямая со стрелкой 141"/>
          <p:cNvCxnSpPr/>
          <p:nvPr/>
        </p:nvCxnSpPr>
        <p:spPr bwMode="auto">
          <a:xfrm>
            <a:off x="3762736" y="3260655"/>
            <a:ext cx="322584" cy="200126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24797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1662" cy="432048"/>
          </a:xfrm>
        </p:spPr>
        <p:txBody>
          <a:bodyPr/>
          <a:lstStyle/>
          <a:p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работы Регионального перинатального центра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4720931"/>
              </p:ext>
            </p:extLst>
          </p:nvPr>
        </p:nvGraphicFramePr>
        <p:xfrm>
          <a:off x="395536" y="1196752"/>
          <a:ext cx="8424935" cy="5550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9226">
                  <a:extLst>
                    <a:ext uri="{9D8B030D-6E8A-4147-A177-3AD203B41FA5}">
                      <a16:colId xmlns:a16="http://schemas.microsoft.com/office/drawing/2014/main" val="171179860"/>
                    </a:ext>
                  </a:extLst>
                </a:gridCol>
                <a:gridCol w="1623343">
                  <a:extLst>
                    <a:ext uri="{9D8B030D-6E8A-4147-A177-3AD203B41FA5}">
                      <a16:colId xmlns:a16="http://schemas.microsoft.com/office/drawing/2014/main" val="2747321489"/>
                    </a:ext>
                  </a:extLst>
                </a:gridCol>
                <a:gridCol w="1562366">
                  <a:extLst>
                    <a:ext uri="{9D8B030D-6E8A-4147-A177-3AD203B41FA5}">
                      <a16:colId xmlns:a16="http://schemas.microsoft.com/office/drawing/2014/main" val="936168422"/>
                    </a:ext>
                  </a:extLst>
                </a:gridCol>
              </a:tblGrid>
              <a:tr h="3598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6 мес.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6 мес.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935338"/>
                  </a:ext>
                </a:extLst>
              </a:tr>
              <a:tr h="359823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родов</a:t>
                      </a:r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601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2 429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784856"/>
                  </a:ext>
                </a:extLst>
              </a:tr>
              <a:tr h="359823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преждевременных родов</a:t>
                      </a:r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760481"/>
                  </a:ext>
                </a:extLst>
              </a:tr>
              <a:tr h="359823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ПВ родов в РПЦ от общего числа родов в области, %</a:t>
                      </a:r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96184"/>
                  </a:ext>
                </a:extLst>
              </a:tr>
              <a:tr h="359823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оперативных родов</a:t>
                      </a:r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845431"/>
                  </a:ext>
                </a:extLst>
              </a:tr>
              <a:tr h="359823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оперативных родов, %</a:t>
                      </a:r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122468"/>
                  </a:ext>
                </a:extLst>
              </a:tr>
              <a:tr h="359823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родившихся детей</a:t>
                      </a:r>
                    </a:p>
                  </a:txBody>
                  <a:tcPr marL="91436" marR="91436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667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2 472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230096"/>
                  </a:ext>
                </a:extLst>
              </a:tr>
              <a:tr h="359823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родившихся недоношенных детей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124829"/>
                  </a:ext>
                </a:extLst>
              </a:tr>
              <a:tr h="5070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детей, пролеченных в ОРИТН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232560"/>
                  </a:ext>
                </a:extLst>
              </a:tr>
              <a:tr h="3598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детей, пролеченных в ОПН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523094"/>
                  </a:ext>
                </a:extLst>
              </a:tr>
              <a:tr h="3598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детей, переведенных в другие МО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562118"/>
                  </a:ext>
                </a:extLst>
              </a:tr>
              <a:tr h="359823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Перинатальная смертность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 /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 / </a:t>
                      </a:r>
                      <a:r>
                        <a:rPr lang="ru-RU" sz="1400" b="1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23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396657"/>
                  </a:ext>
                </a:extLst>
              </a:tr>
              <a:tr h="3598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Мёртворождаемость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 /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 / 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305579"/>
                  </a:ext>
                </a:extLst>
              </a:tr>
              <a:tr h="3598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Ранняя ННС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 /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 /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344301"/>
                  </a:ext>
                </a:extLst>
              </a:tr>
              <a:tr h="3598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умерших в РПЦ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514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217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Скругленный прямоугольник 86"/>
          <p:cNvSpPr/>
          <p:nvPr/>
        </p:nvSpPr>
        <p:spPr bwMode="auto">
          <a:xfrm>
            <a:off x="2735940" y="1196752"/>
            <a:ext cx="3672408" cy="947520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370888" y="6267450"/>
            <a:ext cx="376237" cy="2571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6C47A1B-3A7A-4498-BCFC-47FB11B344C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0" y="765175"/>
            <a:ext cx="9144000" cy="4318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1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Оказание </a:t>
            </a:r>
            <a:r>
              <a:rPr lang="ru-RU" sz="1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реанимационной</a:t>
            </a:r>
            <a:r>
              <a:rPr lang="ru-RU" sz="1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 помощи женщинам и детям выездными бригадами</a:t>
            </a:r>
          </a:p>
        </p:txBody>
      </p:sp>
      <p:sp>
        <p:nvSpPr>
          <p:cNvPr id="14343" name="TextBox 8"/>
          <p:cNvSpPr txBox="1">
            <a:spLocks noChangeArrowheads="1"/>
          </p:cNvSpPr>
          <p:nvPr/>
        </p:nvSpPr>
        <p:spPr bwMode="auto">
          <a:xfrm>
            <a:off x="3635375" y="4868863"/>
            <a:ext cx="13684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b="1" dirty="0"/>
              <a:t>Перинатальный центр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232737" y="5157192"/>
            <a:ext cx="6660000" cy="476726"/>
          </a:xfrm>
          <a:prstGeom prst="round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chemeClr val="bg1"/>
                </a:solidFill>
              </a:rPr>
              <a:t>Учреждения </a:t>
            </a:r>
            <a:r>
              <a:rPr lang="en-US" sz="1400" b="1" dirty="0">
                <a:solidFill>
                  <a:schemeClr val="bg1"/>
                </a:solidFill>
              </a:rPr>
              <a:t>I </a:t>
            </a:r>
            <a:r>
              <a:rPr lang="ru-RU" sz="1400" b="1" dirty="0">
                <a:solidFill>
                  <a:schemeClr val="bg1"/>
                </a:solidFill>
              </a:rPr>
              <a:t>группы (ЦРБ, ЦГБ) </a:t>
            </a:r>
          </a:p>
          <a:p>
            <a:pPr algn="ctr" eaLnBrk="1" hangingPunct="1"/>
            <a:r>
              <a:rPr lang="ru-RU" sz="1400" b="1" dirty="0">
                <a:solidFill>
                  <a:schemeClr val="bg1"/>
                </a:solidFill>
              </a:rPr>
              <a:t>амбулаторная помощь, дневные стационары</a:t>
            </a:r>
          </a:p>
        </p:txBody>
      </p:sp>
      <p:pic>
        <p:nvPicPr>
          <p:cNvPr id="15" name="Picture 16" descr="C:\_перенос\Перенос\Презентации\11.04.2018\kehyyxwlqqfqgsworon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5085184"/>
            <a:ext cx="432048" cy="432048"/>
          </a:xfrm>
          <a:prstGeom prst="rect">
            <a:avLst/>
          </a:prstGeom>
          <a:noFill/>
        </p:spPr>
      </p:pic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327261" y="4182151"/>
            <a:ext cx="122413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dirty="0"/>
              <a:t>РПЦ 2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2556897" y="4193916"/>
            <a:ext cx="12241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dirty="0"/>
              <a:t>Родильный дом № 3</a:t>
            </a: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3810985" y="4197051"/>
            <a:ext cx="12241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dirty="0"/>
              <a:t>Родильный дом № 4</a:t>
            </a: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5045329" y="4221593"/>
            <a:ext cx="12241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dirty="0"/>
              <a:t>Советская </a:t>
            </a:r>
          </a:p>
          <a:p>
            <a:pPr algn="ctr" eaLnBrk="1" hangingPunct="1"/>
            <a:r>
              <a:rPr lang="ru-RU" dirty="0"/>
              <a:t>ЦГБ</a:t>
            </a: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5347310" y="4589766"/>
            <a:ext cx="10801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аудиозапись</a:t>
            </a: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3805943" y="1299994"/>
            <a:ext cx="2367875" cy="544830"/>
          </a:xfrm>
          <a:prstGeom prst="round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600" b="1" dirty="0">
                <a:solidFill>
                  <a:schemeClr val="bg1"/>
                </a:solidFill>
              </a:rPr>
              <a:t>Региональный перинатальный центр</a:t>
            </a:r>
          </a:p>
        </p:txBody>
      </p:sp>
      <p:pic>
        <p:nvPicPr>
          <p:cNvPr id="115715" name="Picture 3" descr="C:\_перенос\Перенос\Презентации\ИТОГИ РАБОТЫ СЛУЖБЫ РОДОВСПОМОЖЕНИЯ\casa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733256"/>
            <a:ext cx="576064" cy="576064"/>
          </a:xfrm>
          <a:prstGeom prst="rect">
            <a:avLst/>
          </a:prstGeom>
          <a:noFill/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308304" y="6057148"/>
            <a:ext cx="1404588" cy="204311"/>
          </a:xfrm>
          <a:prstGeom prst="roundRect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ФАП, УБ, ВА, ОВП</a:t>
            </a:r>
          </a:p>
        </p:txBody>
      </p:sp>
      <p:pic>
        <p:nvPicPr>
          <p:cNvPr id="115717" name="Picture 5" descr="C:\_перенос\Перенос\Презентации\ИТОГИ РАБОТЫ СЛУЖБЫ РОДОВСПОМОЖЕНИЯ\hospital-icon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39737" y="1165498"/>
            <a:ext cx="895350" cy="895350"/>
          </a:xfrm>
          <a:prstGeom prst="rect">
            <a:avLst/>
          </a:prstGeom>
          <a:noFill/>
        </p:spPr>
      </p:pic>
      <p:pic>
        <p:nvPicPr>
          <p:cNvPr id="115721" name="Picture 9" descr="C:\_перенос\Перенос\Презентации\ИТОГИ РАБОТЫ СЛУЖБЫ РОДОВСПОМОЖЕНИЯ\depositphotos_30267159-stock-illustration-bright-and-colorful-vector-hospit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6784" y="3730985"/>
            <a:ext cx="611924" cy="448745"/>
          </a:xfrm>
          <a:prstGeom prst="rect">
            <a:avLst/>
          </a:prstGeom>
          <a:noFill/>
        </p:spPr>
      </p:pic>
      <p:cxnSp>
        <p:nvCxnSpPr>
          <p:cNvPr id="51" name="Прямая со стрелкой 50"/>
          <p:cNvCxnSpPr/>
          <p:nvPr/>
        </p:nvCxnSpPr>
        <p:spPr bwMode="auto">
          <a:xfrm flipH="1">
            <a:off x="5220072" y="5027541"/>
            <a:ext cx="3104555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52" name="Прямая со стрелкой 51"/>
          <p:cNvCxnSpPr/>
          <p:nvPr/>
        </p:nvCxnSpPr>
        <p:spPr bwMode="auto">
          <a:xfrm flipH="1">
            <a:off x="7785427" y="4464007"/>
            <a:ext cx="1" cy="49509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53" name="Прямая со стрелкой 52"/>
          <p:cNvCxnSpPr/>
          <p:nvPr/>
        </p:nvCxnSpPr>
        <p:spPr bwMode="auto">
          <a:xfrm>
            <a:off x="5292080" y="4442050"/>
            <a:ext cx="0" cy="51704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54" name="Прямая со стрелкой 53"/>
          <p:cNvCxnSpPr/>
          <p:nvPr/>
        </p:nvCxnSpPr>
        <p:spPr bwMode="auto">
          <a:xfrm>
            <a:off x="6714166" y="4450396"/>
            <a:ext cx="0" cy="508702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076797" y="4581128"/>
            <a:ext cx="1584000" cy="20431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chemeClr val="bg1"/>
                </a:solidFill>
              </a:rPr>
              <a:t>ВЫЗОВ</a:t>
            </a:r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5364088" y="5877272"/>
            <a:ext cx="936104" cy="20431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chemeClr val="bg1"/>
                </a:solidFill>
              </a:rPr>
              <a:t>ВЫЗОВ</a:t>
            </a:r>
          </a:p>
        </p:txBody>
      </p:sp>
      <p:cxnSp>
        <p:nvCxnSpPr>
          <p:cNvPr id="56" name="Прямая со стрелкой 55"/>
          <p:cNvCxnSpPr/>
          <p:nvPr/>
        </p:nvCxnSpPr>
        <p:spPr bwMode="auto">
          <a:xfrm flipH="1">
            <a:off x="6610945" y="5027541"/>
            <a:ext cx="164540" cy="1047933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8289521" y="5616096"/>
            <a:ext cx="7200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i="1" dirty="0"/>
              <a:t>Машина СМП</a:t>
            </a:r>
          </a:p>
        </p:txBody>
      </p:sp>
      <p:sp>
        <p:nvSpPr>
          <p:cNvPr id="61" name="Rectangle 11"/>
          <p:cNvSpPr>
            <a:spLocks noChangeArrowheads="1"/>
          </p:cNvSpPr>
          <p:nvPr/>
        </p:nvSpPr>
        <p:spPr bwMode="auto">
          <a:xfrm>
            <a:off x="2318025" y="2927735"/>
            <a:ext cx="8640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i="1" dirty="0"/>
              <a:t>Машина АРКЦ</a:t>
            </a:r>
          </a:p>
          <a:p>
            <a:pPr algn="ctr" eaLnBrk="1" hangingPunct="1"/>
            <a:r>
              <a:rPr lang="ru-RU" i="1" dirty="0"/>
              <a:t>ФИБ</a:t>
            </a:r>
          </a:p>
        </p:txBody>
      </p:sp>
      <p:sp>
        <p:nvSpPr>
          <p:cNvPr id="66" name="Rectangle 11"/>
          <p:cNvSpPr>
            <a:spLocks noChangeArrowheads="1"/>
          </p:cNvSpPr>
          <p:nvPr/>
        </p:nvSpPr>
        <p:spPr bwMode="auto">
          <a:xfrm>
            <a:off x="107504" y="1196752"/>
            <a:ext cx="2448272" cy="2800767"/>
          </a:xfrm>
          <a:prstGeom prst="rect">
            <a:avLst/>
          </a:prstGeom>
          <a:noFill/>
          <a:ln w="19050" algn="ctr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0"/>
              </a:spcAft>
            </a:pPr>
            <a:r>
              <a:rPr lang="ru-RU" sz="1400" b="1" dirty="0"/>
              <a:t>За 6 мес. 2019 года:</a:t>
            </a:r>
          </a:p>
          <a:p>
            <a:pPr marL="179388" indent="-179388" eaLnBrk="1" hangingPunct="1">
              <a:spcAft>
                <a:spcPts val="0"/>
              </a:spcAft>
              <a:buClr>
                <a:srgbClr val="CC3300"/>
              </a:buClr>
              <a:buFont typeface="Wingdings 3" pitchFamily="18" charset="2"/>
              <a:buChar char="u"/>
              <a:tabLst>
                <a:tab pos="179388" algn="l"/>
              </a:tabLst>
            </a:pPr>
            <a:r>
              <a:rPr lang="ru-RU" b="1" dirty="0"/>
              <a:t>Проконсультировано женщин</a:t>
            </a:r>
          </a:p>
          <a:p>
            <a:pPr eaLnBrk="1" hangingPunct="1">
              <a:spcAft>
                <a:spcPts val="0"/>
              </a:spcAft>
              <a:buClr>
                <a:srgbClr val="CC3300"/>
              </a:buClr>
              <a:tabLst>
                <a:tab pos="179388" algn="l"/>
              </a:tabLst>
            </a:pPr>
            <a:r>
              <a:rPr lang="ru-RU" b="1" dirty="0"/>
              <a:t>группы высокого риска – </a:t>
            </a:r>
            <a:br>
              <a:rPr lang="ru-RU" b="1" dirty="0"/>
            </a:br>
            <a:r>
              <a:rPr lang="ru-RU" b="1" dirty="0">
                <a:solidFill>
                  <a:srgbClr val="C00000"/>
                </a:solidFill>
              </a:rPr>
              <a:t>296 чел. </a:t>
            </a:r>
          </a:p>
          <a:p>
            <a:pPr marL="171450" indent="-171450" eaLnBrk="1" hangingPunct="1">
              <a:spcAft>
                <a:spcPts val="0"/>
              </a:spcAft>
              <a:buClr>
                <a:srgbClr val="CC3300"/>
              </a:buClr>
              <a:buFont typeface="Wingdings" pitchFamily="2" charset="2"/>
              <a:buChar char="v"/>
              <a:tabLst>
                <a:tab pos="179388" algn="l"/>
              </a:tabLst>
            </a:pPr>
            <a:r>
              <a:rPr lang="ru-RU" b="1" dirty="0"/>
              <a:t>Кол-во транспортированных</a:t>
            </a:r>
          </a:p>
          <a:p>
            <a:pPr eaLnBrk="1" hangingPunct="1">
              <a:spcAft>
                <a:spcPts val="0"/>
              </a:spcAft>
              <a:buClr>
                <a:srgbClr val="CC3300"/>
              </a:buClr>
              <a:tabLst>
                <a:tab pos="179388" algn="l"/>
              </a:tabLst>
            </a:pPr>
            <a:r>
              <a:rPr lang="ru-RU" b="1" dirty="0">
                <a:solidFill>
                  <a:srgbClr val="C00000"/>
                </a:solidFill>
              </a:rPr>
              <a:t>– 8 чел.</a:t>
            </a:r>
            <a:r>
              <a:rPr lang="ru-RU" b="1" dirty="0"/>
              <a:t>: ПЭ – </a:t>
            </a:r>
          </a:p>
          <a:p>
            <a:pPr eaLnBrk="1" hangingPunct="1">
              <a:spcAft>
                <a:spcPts val="0"/>
              </a:spcAft>
              <a:buClr>
                <a:srgbClr val="CC3300"/>
              </a:buClr>
              <a:tabLst>
                <a:tab pos="179388" algn="l"/>
              </a:tabLst>
            </a:pPr>
            <a:r>
              <a:rPr lang="ru-RU" b="1" dirty="0"/>
              <a:t>1 сл., МК – 2 сл., ЭГЗ – 4 сл., </a:t>
            </a:r>
            <a:r>
              <a:rPr lang="ru-RU" b="1" dirty="0" err="1"/>
              <a:t>гинекологич</a:t>
            </a:r>
            <a:r>
              <a:rPr lang="ru-RU" b="1" dirty="0"/>
              <a:t>. заболевания – </a:t>
            </a:r>
            <a:br>
              <a:rPr lang="ru-RU" b="1" dirty="0"/>
            </a:br>
            <a:r>
              <a:rPr lang="ru-RU" b="1" dirty="0"/>
              <a:t>    1 сл. </a:t>
            </a:r>
          </a:p>
          <a:p>
            <a:pPr marL="171450" indent="-171450" eaLnBrk="1" hangingPunct="1">
              <a:spcAft>
                <a:spcPts val="0"/>
              </a:spcAft>
              <a:buClr>
                <a:srgbClr val="CC3300"/>
              </a:buClr>
              <a:buFont typeface="Wingdings" pitchFamily="2" charset="2"/>
              <a:buChar char="v"/>
              <a:tabLst>
                <a:tab pos="179388" algn="l"/>
              </a:tabLst>
            </a:pPr>
            <a:r>
              <a:rPr lang="ru-RU" b="1" dirty="0"/>
              <a:t>Выездов: акушерско-</a:t>
            </a:r>
          </a:p>
          <a:p>
            <a:pPr eaLnBrk="1" hangingPunct="1">
              <a:spcAft>
                <a:spcPts val="0"/>
              </a:spcAft>
              <a:buClr>
                <a:srgbClr val="CC3300"/>
              </a:buClr>
              <a:tabLst>
                <a:tab pos="179388" algn="l"/>
              </a:tabLst>
            </a:pPr>
            <a:r>
              <a:rPr lang="ru-RU" b="1" dirty="0"/>
              <a:t>гинекологическая бригада –  </a:t>
            </a:r>
          </a:p>
          <a:p>
            <a:pPr eaLnBrk="1" hangingPunct="1">
              <a:spcAft>
                <a:spcPts val="0"/>
              </a:spcAft>
              <a:buClr>
                <a:srgbClr val="CC3300"/>
              </a:buClr>
              <a:tabLst>
                <a:tab pos="179388" algn="l"/>
              </a:tabLst>
            </a:pPr>
            <a:r>
              <a:rPr lang="ru-RU" b="1" dirty="0">
                <a:solidFill>
                  <a:srgbClr val="C00000"/>
                </a:solidFill>
              </a:rPr>
              <a:t>46, </a:t>
            </a:r>
            <a:r>
              <a:rPr lang="ru-RU" b="1" dirty="0"/>
              <a:t>неонатальная –     </a:t>
            </a:r>
            <a:r>
              <a:rPr lang="ru-RU" b="1" dirty="0">
                <a:solidFill>
                  <a:srgbClr val="C00000"/>
                </a:solidFill>
              </a:rPr>
              <a:t>137</a:t>
            </a:r>
            <a:r>
              <a:rPr lang="ru-RU" b="1" dirty="0"/>
              <a:t> </a:t>
            </a:r>
          </a:p>
          <a:p>
            <a:pPr marL="171450" indent="-171450" eaLnBrk="1" hangingPunct="1">
              <a:spcAft>
                <a:spcPts val="0"/>
              </a:spcAft>
              <a:buClr>
                <a:srgbClr val="CC3300"/>
              </a:buClr>
              <a:buFont typeface="Wingdings" pitchFamily="2" charset="2"/>
              <a:buChar char="v"/>
              <a:tabLst>
                <a:tab pos="179388" algn="l"/>
              </a:tabLst>
            </a:pPr>
            <a:r>
              <a:rPr lang="ru-RU" b="1" dirty="0"/>
              <a:t>   Транспортировано неонатальной бригадой </a:t>
            </a:r>
          </a:p>
          <a:p>
            <a:pPr indent="180975" eaLnBrk="1" hangingPunct="1">
              <a:spcAft>
                <a:spcPts val="0"/>
              </a:spcAft>
              <a:buClr>
                <a:srgbClr val="CC3300"/>
              </a:buClr>
              <a:tabLst>
                <a:tab pos="179388" algn="l"/>
              </a:tabLst>
            </a:pPr>
            <a:r>
              <a:rPr lang="ru-RU" b="1" dirty="0">
                <a:solidFill>
                  <a:srgbClr val="C00000"/>
                </a:solidFill>
              </a:rPr>
              <a:t>123</a:t>
            </a:r>
            <a:r>
              <a:rPr lang="ru-RU" b="1" dirty="0"/>
              <a:t> ребенка</a:t>
            </a:r>
          </a:p>
        </p:txBody>
      </p:sp>
      <p:pic>
        <p:nvPicPr>
          <p:cNvPr id="70" name="Picture 9" descr="C:\_перенос\Перенос\Презентации\ИТОГИ РАБОТЫ СЛУЖБЫ РОДОВСПОМОЖЕНИЯ\depositphotos_30267159-stock-illustration-bright-and-colorful-vector-hospit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5601" y="3775060"/>
            <a:ext cx="611924" cy="448745"/>
          </a:xfrm>
          <a:prstGeom prst="rect">
            <a:avLst/>
          </a:prstGeom>
          <a:noFill/>
        </p:spPr>
      </p:pic>
      <p:pic>
        <p:nvPicPr>
          <p:cNvPr id="71" name="Picture 9" descr="C:\_перенос\Перенос\Презентации\ИТОГИ РАБОТЫ СЛУЖБЫ РОДОВСПОМОЖЕНИЯ\depositphotos_30267159-stock-illustration-bright-and-colorful-vector-hospit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0340" y="3773038"/>
            <a:ext cx="611924" cy="448745"/>
          </a:xfrm>
          <a:prstGeom prst="rect">
            <a:avLst/>
          </a:prstGeom>
          <a:noFill/>
        </p:spPr>
      </p:pic>
      <p:pic>
        <p:nvPicPr>
          <p:cNvPr id="72" name="Picture 9" descr="C:\_перенос\Перенос\Презентации\ИТОГИ РАБОТЫ СЛУЖБЫ РОДОВСПОМОЖЕНИЯ\depositphotos_30267159-stock-illustration-bright-and-colorful-vector-hospit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234" y="3772484"/>
            <a:ext cx="611924" cy="448745"/>
          </a:xfrm>
          <a:prstGeom prst="rect">
            <a:avLst/>
          </a:prstGeom>
          <a:noFill/>
        </p:spPr>
      </p:pic>
      <p:cxnSp>
        <p:nvCxnSpPr>
          <p:cNvPr id="73" name="Прямая со стрелкой 72"/>
          <p:cNvCxnSpPr/>
          <p:nvPr/>
        </p:nvCxnSpPr>
        <p:spPr bwMode="auto">
          <a:xfrm>
            <a:off x="4788024" y="2162600"/>
            <a:ext cx="0" cy="54632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76" name="Picture 1" descr="C:\_перенос\Перенос\Презентации\Красноярская агломерация СМП без границ\6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564904"/>
            <a:ext cx="512267" cy="512267"/>
          </a:xfrm>
          <a:prstGeom prst="rect">
            <a:avLst/>
          </a:prstGeom>
          <a:noFill/>
        </p:spPr>
      </p:pic>
      <p:sp>
        <p:nvSpPr>
          <p:cNvPr id="77" name="Rectangle 11"/>
          <p:cNvSpPr>
            <a:spLocks noChangeArrowheads="1"/>
          </p:cNvSpPr>
          <p:nvPr/>
        </p:nvSpPr>
        <p:spPr bwMode="auto">
          <a:xfrm>
            <a:off x="6516216" y="3068960"/>
            <a:ext cx="8640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i="1" dirty="0"/>
              <a:t>Машина АРКЦ</a:t>
            </a:r>
          </a:p>
          <a:p>
            <a:pPr algn="ctr" eaLnBrk="1" hangingPunct="1"/>
            <a:r>
              <a:rPr lang="ru-RU" i="1" dirty="0"/>
              <a:t>ФИБ</a:t>
            </a:r>
          </a:p>
        </p:txBody>
      </p:sp>
      <p:sp>
        <p:nvSpPr>
          <p:cNvPr id="78" name="Rectangle 11"/>
          <p:cNvSpPr>
            <a:spLocks noChangeArrowheads="1"/>
          </p:cNvSpPr>
          <p:nvPr/>
        </p:nvSpPr>
        <p:spPr bwMode="auto">
          <a:xfrm>
            <a:off x="5432372" y="2730357"/>
            <a:ext cx="108012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аудиозапись</a:t>
            </a:r>
          </a:p>
        </p:txBody>
      </p:sp>
      <p:cxnSp>
        <p:nvCxnSpPr>
          <p:cNvPr id="81" name="Прямая со стрелкой 80"/>
          <p:cNvCxnSpPr>
            <a:endCxn id="4" idx="1"/>
          </p:cNvCxnSpPr>
          <p:nvPr/>
        </p:nvCxnSpPr>
        <p:spPr bwMode="auto">
          <a:xfrm flipV="1">
            <a:off x="6408466" y="1614267"/>
            <a:ext cx="404959" cy="43896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99" name="Дуга 98"/>
          <p:cNvSpPr/>
          <p:nvPr/>
        </p:nvSpPr>
        <p:spPr bwMode="auto">
          <a:xfrm rot="14902190">
            <a:off x="1893640" y="1297321"/>
            <a:ext cx="3934564" cy="5801282"/>
          </a:xfrm>
          <a:prstGeom prst="arc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arrow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  <p:pic>
        <p:nvPicPr>
          <p:cNvPr id="100" name="Picture 1" descr="C:\_перенос\Перенос\Презентации\Красноярская агломерация СМП без границ\6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7550" y="4101602"/>
            <a:ext cx="422329" cy="422329"/>
          </a:xfrm>
          <a:prstGeom prst="rect">
            <a:avLst/>
          </a:prstGeom>
          <a:noFill/>
        </p:spPr>
      </p:pic>
      <p:pic>
        <p:nvPicPr>
          <p:cNvPr id="105" name="Picture 16" descr="C:\_перенос\Перенос\Презентации\11.04.2018\kehyyxwlqqfqgsworon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085184"/>
            <a:ext cx="432048" cy="432048"/>
          </a:xfrm>
          <a:prstGeom prst="rect">
            <a:avLst/>
          </a:prstGeom>
          <a:noFill/>
        </p:spPr>
      </p:pic>
      <p:sp>
        <p:nvSpPr>
          <p:cNvPr id="106" name="Дуга 105"/>
          <p:cNvSpPr/>
          <p:nvPr/>
        </p:nvSpPr>
        <p:spPr bwMode="auto">
          <a:xfrm rot="14902190">
            <a:off x="2874236" y="2337233"/>
            <a:ext cx="2018390" cy="2082706"/>
          </a:xfrm>
          <a:prstGeom prst="arc">
            <a:avLst>
              <a:gd name="adj1" fmla="val 16200000"/>
              <a:gd name="adj2" fmla="val 22388"/>
            </a:avLst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arrow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022148" y="3057395"/>
            <a:ext cx="3494068" cy="715089"/>
          </a:xfrm>
          <a:prstGeom prst="round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chemeClr val="bg1"/>
                </a:solidFill>
              </a:rPr>
              <a:t>Родильные дома г. Калининграда и Калининградской области </a:t>
            </a:r>
          </a:p>
          <a:p>
            <a:pPr algn="ctr" eaLnBrk="1" hangingPunct="1"/>
            <a:r>
              <a:rPr lang="ru-RU" sz="1400" b="1" dirty="0">
                <a:solidFill>
                  <a:schemeClr val="bg1"/>
                </a:solidFill>
              </a:rPr>
              <a:t>(учреждения 2 группы)</a:t>
            </a:r>
          </a:p>
        </p:txBody>
      </p:sp>
      <p:sp>
        <p:nvSpPr>
          <p:cNvPr id="79" name="Rectangle 11"/>
          <p:cNvSpPr>
            <a:spLocks noChangeArrowheads="1"/>
          </p:cNvSpPr>
          <p:nvPr/>
        </p:nvSpPr>
        <p:spPr bwMode="auto">
          <a:xfrm>
            <a:off x="3897153" y="2723424"/>
            <a:ext cx="1584000" cy="20431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chemeClr val="bg1"/>
                </a:solidFill>
              </a:rPr>
              <a:t>ВЫЗОВ</a:t>
            </a:r>
          </a:p>
        </p:txBody>
      </p:sp>
      <p:pic>
        <p:nvPicPr>
          <p:cNvPr id="113" name="Picture 1" descr="C:\_перенос\Перенос\Презентации\Красноярская агломерация СМП без границ\6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02298" y="5598205"/>
            <a:ext cx="422329" cy="422329"/>
          </a:xfrm>
          <a:prstGeom prst="rect">
            <a:avLst/>
          </a:prstGeom>
          <a:noFill/>
        </p:spPr>
      </p:pic>
      <p:pic>
        <p:nvPicPr>
          <p:cNvPr id="115" name="Picture 1" descr="C:\_перенос\Перенос\Презентации\Красноярская агломерация СМП без границ\6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0984" y="2564904"/>
            <a:ext cx="422329" cy="42232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 bwMode="auto">
          <a:xfrm>
            <a:off x="208066" y="5736811"/>
            <a:ext cx="5084014" cy="10221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Развитие телемедицинских технологий в акушерско-гинекологической службе: </a:t>
            </a:r>
            <a:r>
              <a:rPr lang="ru-RU" b="1" dirty="0">
                <a:solidFill>
                  <a:schemeClr val="tx1"/>
                </a:solidFill>
              </a:rPr>
              <a:t>организованы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консультации в режиме реального времени </a:t>
            </a:r>
            <a:r>
              <a:rPr lang="ru-RU" b="1" dirty="0" err="1">
                <a:solidFill>
                  <a:schemeClr val="tx1"/>
                </a:solidFill>
              </a:rPr>
              <a:t>on-line</a:t>
            </a:r>
            <a:r>
              <a:rPr lang="ru-RU" b="1" dirty="0">
                <a:solidFill>
                  <a:schemeClr val="tx1"/>
                </a:solidFill>
              </a:rPr>
              <a:t> специалистами родовспомогательных учреждений 2 группы </a:t>
            </a:r>
            <a:r>
              <a:rPr lang="ru-RU" b="1" dirty="0" err="1">
                <a:solidFill>
                  <a:schemeClr val="tx1"/>
                </a:solidFill>
              </a:rPr>
              <a:t>группы</a:t>
            </a:r>
            <a:r>
              <a:rPr lang="ru-RU" b="1" dirty="0">
                <a:solidFill>
                  <a:schemeClr val="tx1"/>
                </a:solidFill>
              </a:rPr>
              <a:t> со специалистами АРКЦ РПЦ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6813425" y="1167686"/>
            <a:ext cx="1944004" cy="89316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3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  <a:ea typeface="Microsoft YaHei" pitchFamily="32" charset="-122"/>
              </a:rPr>
              <a:t>Ежедневн</a:t>
            </a:r>
            <a:r>
              <a:rPr lang="ru-RU" sz="1300" b="1" dirty="0">
                <a:solidFill>
                  <a:srgbClr val="7030A0"/>
                </a:solidFill>
                <a:latin typeface="Arial" charset="0"/>
                <a:ea typeface="Microsoft YaHei" pitchFamily="32" charset="-122"/>
              </a:rPr>
              <a:t>ый</a:t>
            </a:r>
            <a:r>
              <a:rPr kumimoji="0" lang="ru-RU" sz="13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  <a:ea typeface="Microsoft YaHei" pitchFamily="32" charset="-122"/>
              </a:rPr>
              <a:t> мониторинг состояния женщин и детей</a:t>
            </a:r>
          </a:p>
        </p:txBody>
      </p:sp>
      <p:pic>
        <p:nvPicPr>
          <p:cNvPr id="65" name="Picture 9" descr="C:\_перенос\Перенос\Презентации\ИТОГИ РАБОТЫ СЛУЖБЫ РОДОВСПОМОЖЕНИЯ\depositphotos_30267159-stock-illustration-bright-and-colorful-vector-hospit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9523" y="3784049"/>
            <a:ext cx="611924" cy="448745"/>
          </a:xfrm>
          <a:prstGeom prst="rect">
            <a:avLst/>
          </a:prstGeom>
          <a:noFill/>
        </p:spPr>
      </p:pic>
      <p:pic>
        <p:nvPicPr>
          <p:cNvPr id="67" name="Picture 9" descr="C:\_перенос\Перенос\Презентации\ИТОГИ РАБОТЫ СЛУЖБЫ РОДОВСПОМОЖЕНИЯ\depositphotos_30267159-stock-illustration-bright-and-colorful-vector-hospit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000" y="3775060"/>
            <a:ext cx="611924" cy="448745"/>
          </a:xfrm>
          <a:prstGeom prst="rect">
            <a:avLst/>
          </a:prstGeom>
          <a:noFill/>
        </p:spPr>
      </p:pic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6336196" y="4276688"/>
            <a:ext cx="12241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dirty="0" err="1"/>
              <a:t>Гусевская</a:t>
            </a:r>
            <a:r>
              <a:rPr lang="ru-RU" dirty="0"/>
              <a:t> </a:t>
            </a:r>
          </a:p>
          <a:p>
            <a:pPr algn="ctr" eaLnBrk="1" hangingPunct="1"/>
            <a:r>
              <a:rPr lang="ru-RU" dirty="0"/>
              <a:t>ЦРБ</a:t>
            </a: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7601479" y="4311983"/>
            <a:ext cx="12241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dirty="0"/>
              <a:t>Черняховская </a:t>
            </a:r>
          </a:p>
          <a:p>
            <a:pPr algn="ctr" eaLnBrk="1" hangingPunct="1"/>
            <a:r>
              <a:rPr lang="ru-RU" dirty="0"/>
              <a:t>ЦГБ</a:t>
            </a:r>
          </a:p>
        </p:txBody>
      </p:sp>
      <p:sp>
        <p:nvSpPr>
          <p:cNvPr id="27" name="Выгнутая вправо стрелка 26"/>
          <p:cNvSpPr/>
          <p:nvPr/>
        </p:nvSpPr>
        <p:spPr bwMode="auto">
          <a:xfrm>
            <a:off x="6772349" y="2348880"/>
            <a:ext cx="781750" cy="1647976"/>
          </a:xfrm>
          <a:prstGeom prst="curvedLef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5222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078414" cy="360040"/>
          </a:xfrm>
        </p:spPr>
        <p:txBody>
          <a:bodyPr/>
          <a:lstStyle/>
          <a:p>
            <a:r>
              <a:rPr lang="ru-RU" sz="2000" b="1" dirty="0">
                <a:solidFill>
                  <a:schemeClr val="bg1"/>
                </a:solidFill>
              </a:rPr>
              <a:t>ОРГАНИЗАЦИЯ МЕДИЦИНСКОЙ ПОМОЩИ</a:t>
            </a:r>
          </a:p>
        </p:txBody>
      </p:sp>
      <p:sp>
        <p:nvSpPr>
          <p:cNvPr id="5" name="Объект 3"/>
          <p:cNvSpPr txBox="1">
            <a:spLocks noGrp="1"/>
          </p:cNvSpPr>
          <p:nvPr>
            <p:ph sz="half" idx="2"/>
          </p:nvPr>
        </p:nvSpPr>
        <p:spPr bwMode="auto">
          <a:xfrm>
            <a:off x="316959" y="2348880"/>
            <a:ext cx="4733328" cy="1584176"/>
          </a:xfrm>
          <a:prstGeom prst="rect">
            <a:avLst/>
          </a:prstGeom>
          <a:solidFill>
            <a:srgbClr val="FFFFCC"/>
          </a:solidFill>
          <a:ln w="19050">
            <a:solidFill>
              <a:srgbClr val="FF6699"/>
            </a:solidFill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  <a:cs typeface="Microsoft YaHei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  <a:cs typeface="Microsoft YaHei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Microsoft YaHei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800">
                <a:solidFill>
                  <a:srgbClr val="000000"/>
                </a:solidFill>
                <a:latin typeface="+mn-lt"/>
                <a:ea typeface="+mn-ea"/>
                <a:cs typeface="Microsoft YaHei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800">
                <a:solidFill>
                  <a:srgbClr val="000000"/>
                </a:solidFill>
                <a:latin typeface="+mn-lt"/>
                <a:ea typeface="+mn-ea"/>
                <a:cs typeface="Microsoft YaHei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350" b="1" dirty="0">
                <a:solidFill>
                  <a:schemeClr val="accent2"/>
                </a:solidFill>
                <a:cs typeface="Times New Roman" pitchFamily="18" charset="0"/>
              </a:rPr>
              <a:t>Структура акушерско-гинекологического коечного фонда:</a:t>
            </a:r>
            <a:endParaRPr lang="en-US" altLang="ru-RU" sz="1350" b="1" dirty="0">
              <a:solidFill>
                <a:schemeClr val="accent2"/>
              </a:solidFill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1" dirty="0">
                <a:solidFill>
                  <a:schemeClr val="tx1"/>
                </a:solidFill>
              </a:rPr>
              <a:t>всего акушерско-гинекологических коек – 976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1" dirty="0">
                <a:solidFill>
                  <a:schemeClr val="tx1"/>
                </a:solidFill>
              </a:rPr>
              <a:t>для беременных и рожениц – 199 коек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1" dirty="0">
                <a:solidFill>
                  <a:schemeClr val="tx1"/>
                </a:solidFill>
              </a:rPr>
              <a:t>патологии – 210 коек</a:t>
            </a:r>
            <a:r>
              <a:rPr lang="ru-RU" sz="1350" b="1" dirty="0">
                <a:solidFill>
                  <a:srgbClr val="C00000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1" dirty="0">
                <a:solidFill>
                  <a:schemeClr val="tx1"/>
                </a:solidFill>
              </a:rPr>
              <a:t>для гинекологических больных – 344 койки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</a:rPr>
              <a:t>Дневного стационара – 233 койки</a:t>
            </a:r>
          </a:p>
          <a:p>
            <a:endParaRPr lang="ru-RU" sz="1400" b="1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alt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295673"/>
              </p:ext>
            </p:extLst>
          </p:nvPr>
        </p:nvGraphicFramePr>
        <p:xfrm>
          <a:off x="323528" y="4005064"/>
          <a:ext cx="4752528" cy="259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11" name="Worksheet" r:id="rId3" imgW="8229600" imgH="5724639" progId="">
                  <p:embed/>
                </p:oleObj>
              </mc:Choice>
              <mc:Fallback>
                <p:oleObj name="Worksheet" r:id="rId3" imgW="8229600" imgH="5724639" progId="">
                  <p:embed/>
                  <p:pic>
                    <p:nvPicPr>
                      <p:cNvPr id="0" name="Picture 152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005064"/>
                        <a:ext cx="4752528" cy="259826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355390"/>
              </p:ext>
            </p:extLst>
          </p:nvPr>
        </p:nvGraphicFramePr>
        <p:xfrm>
          <a:off x="5220072" y="1196752"/>
          <a:ext cx="3528392" cy="216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12" name="Worksheet" r:id="rId5" imgW="3248041" imgH="2914522" progId="">
                  <p:embed/>
                </p:oleObj>
              </mc:Choice>
              <mc:Fallback>
                <p:oleObj name="Worksheet" r:id="rId5" imgW="3248041" imgH="2914522" progId="">
                  <p:embed/>
                  <p:pic>
                    <p:nvPicPr>
                      <p:cNvPr id="0" name="Picture 152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1196752"/>
                        <a:ext cx="3528392" cy="216024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675338"/>
              </p:ext>
            </p:extLst>
          </p:nvPr>
        </p:nvGraphicFramePr>
        <p:xfrm>
          <a:off x="5220072" y="3501008"/>
          <a:ext cx="3519560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13" name="Worksheet" r:id="rId7" imgW="3248041" imgH="2905310" progId="">
                  <p:embed/>
                </p:oleObj>
              </mc:Choice>
              <mc:Fallback>
                <p:oleObj name="Worksheet" r:id="rId7" imgW="3248041" imgH="2905310" progId="">
                  <p:embed/>
                  <p:pic>
                    <p:nvPicPr>
                      <p:cNvPr id="0" name="Picture 152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3501008"/>
                        <a:ext cx="3519560" cy="22225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220072" y="5877272"/>
            <a:ext cx="3600400" cy="89473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300" b="1" dirty="0">
                <a:solidFill>
                  <a:srgbClr val="000000"/>
                </a:solidFill>
              </a:rPr>
              <a:t>С 2017 года удельный вес коек дневного стационара увеличился в общем числе акушерских и гинекологических коек на 28% 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23528" y="1193579"/>
            <a:ext cx="4752528" cy="10112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kern="0" dirty="0">
                <a:solidFill>
                  <a:srgbClr val="300EBE"/>
                </a:solidFill>
              </a:rPr>
              <a:t>Акушерская служба – 6 акушерских стационаров: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kern="0" dirty="0">
                <a:solidFill>
                  <a:srgbClr val="9E0000"/>
                </a:solidFill>
              </a:rPr>
              <a:t>II</a:t>
            </a:r>
            <a:r>
              <a:rPr lang="ru-RU" sz="1300" b="1" kern="0" dirty="0">
                <a:solidFill>
                  <a:srgbClr val="9E0000"/>
                </a:solidFill>
              </a:rPr>
              <a:t> уровень </a:t>
            </a:r>
            <a:r>
              <a:rPr lang="ru-RU" sz="1300" b="1" kern="0" dirty="0">
                <a:solidFill>
                  <a:srgbClr val="333399">
                    <a:lumMod val="50000"/>
                  </a:srgbClr>
                </a:solidFill>
              </a:rPr>
              <a:t>– 5 медицинских организаций (</a:t>
            </a:r>
            <a:r>
              <a:rPr lang="en-US" sz="1300" b="1" kern="0" dirty="0">
                <a:solidFill>
                  <a:srgbClr val="333399">
                    <a:lumMod val="50000"/>
                  </a:srgbClr>
                </a:solidFill>
              </a:rPr>
              <a:t>8</a:t>
            </a:r>
            <a:r>
              <a:rPr lang="ru-RU" sz="1300" b="1" kern="0" dirty="0">
                <a:solidFill>
                  <a:srgbClr val="333399">
                    <a:lumMod val="50000"/>
                  </a:srgbClr>
                </a:solidFill>
              </a:rPr>
              <a:t>3,3%) (самостоятельных – 2, в составе ЦРБ, ЦГБ – 3)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kern="0" dirty="0">
                <a:solidFill>
                  <a:srgbClr val="9E0000"/>
                </a:solidFill>
              </a:rPr>
              <a:t>III</a:t>
            </a:r>
            <a:r>
              <a:rPr lang="ru-RU" sz="1300" b="1" kern="0" dirty="0">
                <a:solidFill>
                  <a:srgbClr val="9E0000"/>
                </a:solidFill>
              </a:rPr>
              <a:t> уровень </a:t>
            </a:r>
            <a:r>
              <a:rPr lang="ru-RU" sz="1300" b="1" kern="0" dirty="0">
                <a:solidFill>
                  <a:srgbClr val="333399">
                    <a:lumMod val="50000"/>
                  </a:srgbClr>
                </a:solidFill>
              </a:rPr>
              <a:t>– 1 Региональный перинатальный центр (98 к + 120 к = 218 коек)</a:t>
            </a:r>
          </a:p>
        </p:txBody>
      </p:sp>
    </p:spTree>
    <p:extLst>
      <p:ext uri="{BB962C8B-B14F-4D97-AF65-F5344CB8AC3E}">
        <p14:creationId xmlns:p14="http://schemas.microsoft.com/office/powerpoint/2010/main" val="2651995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323527" y="4293096"/>
            <a:ext cx="6120681" cy="74084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b="1" dirty="0">
                <a:solidFill>
                  <a:srgbClr val="000000"/>
                </a:solidFill>
              </a:rPr>
              <a:t>В 2019 году количество коек для беременных и рожениц: </a:t>
            </a:r>
          </a:p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b="1" dirty="0">
                <a:solidFill>
                  <a:srgbClr val="000000"/>
                </a:solidFill>
              </a:rPr>
              <a:t>в учреждениях 2 группы уменьшилось на </a:t>
            </a:r>
            <a:r>
              <a:rPr lang="ru-RU" altLang="ru-RU" sz="1400" b="1" dirty="0">
                <a:solidFill>
                  <a:srgbClr val="FF0000"/>
                </a:solidFill>
              </a:rPr>
              <a:t>31,9% (с 141 до 96 коек)</a:t>
            </a:r>
          </a:p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b="1" dirty="0">
                <a:solidFill>
                  <a:srgbClr val="000000"/>
                </a:solidFill>
              </a:rPr>
              <a:t>в учреждениях 3 группы увеличилось на </a:t>
            </a:r>
            <a:r>
              <a:rPr lang="ru-RU" altLang="ru-RU" sz="1400" b="1" dirty="0">
                <a:solidFill>
                  <a:srgbClr val="FF0000"/>
                </a:solidFill>
              </a:rPr>
              <a:t>77,6% (с 58 до 103 коек)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291116" y="5157192"/>
            <a:ext cx="6153091" cy="134870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350" b="1" dirty="0">
                <a:solidFill>
                  <a:srgbClr val="000000"/>
                </a:solidFill>
              </a:rPr>
              <a:t>В 2019 году количество коек патологии беременности :</a:t>
            </a:r>
          </a:p>
          <a:p>
            <a:pPr eaLnBrk="1" hangingPunct="1">
              <a:buSzPct val="100000"/>
              <a:tabLst>
                <a:tab pos="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350" b="1" dirty="0">
                <a:solidFill>
                  <a:srgbClr val="000000"/>
                </a:solidFill>
              </a:rPr>
              <a:t>в учреждениях 2 группы уменьшилось – </a:t>
            </a:r>
            <a:r>
              <a:rPr lang="ru-RU" altLang="ru-RU" sz="1350" b="1" dirty="0">
                <a:solidFill>
                  <a:schemeClr val="tx1"/>
                </a:solidFill>
              </a:rPr>
              <a:t>на</a:t>
            </a:r>
            <a:r>
              <a:rPr lang="ru-RU" altLang="ru-RU" sz="1350" b="1" dirty="0">
                <a:solidFill>
                  <a:srgbClr val="FF0000"/>
                </a:solidFill>
              </a:rPr>
              <a:t> 44,1% (с 170 до 95 коек)</a:t>
            </a:r>
          </a:p>
          <a:p>
            <a:pPr eaLnBrk="1" hangingPunct="1">
              <a:buSzPct val="100000"/>
              <a:tabLst>
                <a:tab pos="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350" b="1" dirty="0">
                <a:solidFill>
                  <a:srgbClr val="000000"/>
                </a:solidFill>
              </a:rPr>
              <a:t>в учреждениях 3 группы увеличилось – в </a:t>
            </a:r>
            <a:r>
              <a:rPr lang="ru-RU" altLang="ru-RU" sz="1350" b="1" dirty="0">
                <a:solidFill>
                  <a:srgbClr val="FF0000"/>
                </a:solidFill>
              </a:rPr>
              <a:t>2,9%</a:t>
            </a:r>
            <a:r>
              <a:rPr lang="ru-RU" altLang="ru-RU" sz="1350" b="1" dirty="0">
                <a:solidFill>
                  <a:srgbClr val="000000"/>
                </a:solidFill>
              </a:rPr>
              <a:t> </a:t>
            </a:r>
            <a:r>
              <a:rPr lang="ru-RU" altLang="ru-RU" sz="1350" b="1" dirty="0">
                <a:solidFill>
                  <a:srgbClr val="FF0000"/>
                </a:solidFill>
              </a:rPr>
              <a:t>(с 40 до 115 коек)</a:t>
            </a:r>
          </a:p>
          <a:p>
            <a:pPr eaLnBrk="1" hangingPunct="1">
              <a:buSzPct val="100000"/>
              <a:tabLst>
                <a:tab pos="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350" b="1" dirty="0">
              <a:solidFill>
                <a:srgbClr val="000000"/>
              </a:solidFill>
            </a:endParaRPr>
          </a:p>
          <a:p>
            <a:pPr eaLnBrk="1" hangingPunct="1">
              <a:buSzPct val="100000"/>
              <a:tabLst>
                <a:tab pos="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350" b="1" dirty="0">
                <a:solidFill>
                  <a:srgbClr val="000000"/>
                </a:solidFill>
              </a:rPr>
              <a:t>Удельный вес коек патологии беременности составляет 51,3% </a:t>
            </a:r>
          </a:p>
          <a:p>
            <a:pPr eaLnBrk="1" hangingPunct="1">
              <a:buSzPct val="100000"/>
              <a:tabLst>
                <a:tab pos="0" algn="l"/>
                <a:tab pos="4508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350" b="1" dirty="0">
                <a:solidFill>
                  <a:srgbClr val="000000"/>
                </a:solidFill>
              </a:rPr>
              <a:t>Остается </a:t>
            </a:r>
            <a:r>
              <a:rPr lang="ru-RU" altLang="ru-RU" sz="14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и</a:t>
            </a:r>
            <a:r>
              <a:rPr lang="ru-RU" sz="14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збыток коек ОПБ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4294967295"/>
          </p:nvPr>
        </p:nvSpPr>
        <p:spPr>
          <a:xfrm>
            <a:off x="8775700" y="6267450"/>
            <a:ext cx="368300" cy="274638"/>
          </a:xfrm>
          <a:prstGeom prst="rect">
            <a:avLst/>
          </a:prstGeom>
        </p:spPr>
        <p:txBody>
          <a:bodyPr/>
          <a:lstStyle/>
          <a:p>
            <a:fld id="{494DA005-14E1-4A69-90E9-E6E8DCC19DF0}" type="slidenum">
              <a:rPr lang="ru-RU" altLang="ru-RU" smtClean="0"/>
              <a:pPr/>
              <a:t>14</a:t>
            </a:fld>
            <a:endParaRPr lang="ru-RU" altLang="ru-RU"/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13298" y="692696"/>
            <a:ext cx="9071992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600" b="1" dirty="0"/>
              <a:t>ДИНАМИКА СТРУКТУРЫ АКУШЕРСКО-ГИНЕКОЛОГИЧЕСКОГО КОЕЧНОГО ФОНДА</a:t>
            </a:r>
            <a:endParaRPr lang="en-US" altLang="ru-RU" sz="1600" b="1" dirty="0"/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818771398"/>
              </p:ext>
            </p:extLst>
          </p:nvPr>
        </p:nvGraphicFramePr>
        <p:xfrm>
          <a:off x="323528" y="1196752"/>
          <a:ext cx="291229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3571890346"/>
              </p:ext>
            </p:extLst>
          </p:nvPr>
        </p:nvGraphicFramePr>
        <p:xfrm>
          <a:off x="3419872" y="1183269"/>
          <a:ext cx="3024336" cy="2965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88224" y="1196752"/>
            <a:ext cx="2376264" cy="1692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chemeClr val="tx1"/>
                </a:solidFill>
              </a:rPr>
              <a:t>Всего 51 койка патологии новорожденных и недоношенных детей </a:t>
            </a:r>
          </a:p>
          <a:p>
            <a:r>
              <a:rPr lang="ru-RU" sz="1300" b="1" dirty="0">
                <a:solidFill>
                  <a:schemeClr val="tx1"/>
                </a:solidFill>
              </a:rPr>
              <a:t>(2 этап выхаживания):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b="1" dirty="0">
                <a:solidFill>
                  <a:schemeClr val="tx1"/>
                </a:solidFill>
              </a:rPr>
              <a:t>в учреждениях родовспоможения 44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b="1" dirty="0">
                <a:solidFill>
                  <a:schemeClr val="tx1"/>
                </a:solidFill>
              </a:rPr>
              <a:t>в детских больницах  7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 rot="10800000" flipV="1">
            <a:off x="6588223" y="2970769"/>
            <a:ext cx="2376264" cy="1494897"/>
          </a:xfrm>
          <a:prstGeom prst="rect">
            <a:avLst/>
          </a:prstGeom>
          <a:solidFill>
            <a:srgbClr val="FFC000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ru-RU" sz="1300" b="1" dirty="0">
                <a:solidFill>
                  <a:schemeClr val="tx1"/>
                </a:solidFill>
              </a:rPr>
              <a:t>Всего 28 коек реанимации</a:t>
            </a:r>
            <a:r>
              <a:rPr lang="ru-RU" sz="1300" b="1" dirty="0"/>
              <a:t> </a:t>
            </a:r>
            <a:r>
              <a:rPr lang="ru-RU" sz="1300" b="1" dirty="0">
                <a:solidFill>
                  <a:schemeClr val="tx1"/>
                </a:solidFill>
              </a:rPr>
              <a:t>для новорожденных: </a:t>
            </a:r>
          </a:p>
          <a:p>
            <a:r>
              <a:rPr lang="ru-RU" sz="1300" b="1" dirty="0">
                <a:solidFill>
                  <a:schemeClr val="tx1"/>
                </a:solidFill>
              </a:rPr>
              <a:t>в учреждениях родовспоможения – </a:t>
            </a:r>
          </a:p>
          <a:p>
            <a:r>
              <a:rPr lang="ru-RU" sz="1300" b="1" dirty="0">
                <a:solidFill>
                  <a:schemeClr val="tx1"/>
                </a:solidFill>
              </a:rPr>
              <a:t>25 коек; </a:t>
            </a:r>
          </a:p>
          <a:p>
            <a:r>
              <a:rPr lang="ru-RU" sz="1300" b="1" dirty="0">
                <a:solidFill>
                  <a:schemeClr val="tx1"/>
                </a:solidFill>
              </a:rPr>
              <a:t>в детских больницах – 3 койки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 rot="10800000" flipV="1">
            <a:off x="6588223" y="4546912"/>
            <a:ext cx="2376264" cy="18950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ru-RU" sz="13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Открыто 13 коек акушерского ухода в родовспомогательных учреждениях 2 группы для госпитализации беременных  женщин из отдаленных районов до родов. В 2018 году пролечено 249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6740300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85834" y="4941168"/>
            <a:ext cx="2736429" cy="181806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600" b="1" dirty="0">
                <a:solidFill>
                  <a:srgbClr val="000000"/>
                </a:solidFill>
              </a:rPr>
              <a:t>В 2018 г. среднегодовая занятость акушерской койки составила 282,1 д. (норма для патологии беременности – 320 </a:t>
            </a:r>
            <a:r>
              <a:rPr lang="ru-RU" altLang="ru-RU" sz="1600" b="1" dirty="0" err="1">
                <a:solidFill>
                  <a:srgbClr val="000000"/>
                </a:solidFill>
              </a:rPr>
              <a:t>дн</a:t>
            </a:r>
            <a:r>
              <a:rPr lang="ru-RU" altLang="ru-RU" sz="1600" b="1" dirty="0">
                <a:solidFill>
                  <a:srgbClr val="000000"/>
                </a:solidFill>
              </a:rPr>
              <a:t>., для беременных и рожениц – 300 дней)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3075220" y="4901585"/>
            <a:ext cx="2808312" cy="163339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600" b="1" dirty="0">
                <a:solidFill>
                  <a:srgbClr val="000000"/>
                </a:solidFill>
              </a:rPr>
              <a:t> </a:t>
            </a:r>
            <a:r>
              <a:rPr lang="ru-RU" altLang="ru-RU" sz="1400" b="1" dirty="0">
                <a:solidFill>
                  <a:srgbClr val="000000"/>
                </a:solidFill>
              </a:rPr>
              <a:t>В 2018 году средняя длительность пребывания больного на койке патологии беременности составила </a:t>
            </a:r>
          </a:p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b="1" dirty="0">
                <a:solidFill>
                  <a:srgbClr val="000000"/>
                </a:solidFill>
              </a:rPr>
              <a:t>9,4 койко-дня (норма – 6,6к/д:</a:t>
            </a:r>
          </a:p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b="1" dirty="0">
                <a:solidFill>
                  <a:srgbClr val="000000"/>
                </a:solidFill>
              </a:rPr>
              <a:t>в </a:t>
            </a:r>
            <a:r>
              <a:rPr lang="ru-RU" altLang="ru-RU" sz="1400" b="1" dirty="0" err="1">
                <a:solidFill>
                  <a:srgbClr val="000000"/>
                </a:solidFill>
              </a:rPr>
              <a:t>учр</a:t>
            </a:r>
            <a:r>
              <a:rPr lang="ru-RU" altLang="ru-RU" sz="1400" b="1" dirty="0">
                <a:solidFill>
                  <a:srgbClr val="000000"/>
                </a:solidFill>
              </a:rPr>
              <a:t>. 2 группы – 10,1 к/дня; </a:t>
            </a:r>
          </a:p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b="1" dirty="0">
                <a:solidFill>
                  <a:srgbClr val="000000"/>
                </a:solidFill>
              </a:rPr>
              <a:t>3 группы – 7,9 к/дня</a:t>
            </a:r>
          </a:p>
        </p:txBody>
      </p:sp>
      <p:graphicFrame>
        <p:nvGraphicFramePr>
          <p:cNvPr id="10245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23841981"/>
              </p:ext>
            </p:extLst>
          </p:nvPr>
        </p:nvGraphicFramePr>
        <p:xfrm>
          <a:off x="179809" y="1286562"/>
          <a:ext cx="2736850" cy="3510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54" name="Worksheet" r:id="rId4" imgW="2638313" imgH="2866925" progId="">
                  <p:embed/>
                </p:oleObj>
              </mc:Choice>
              <mc:Fallback>
                <p:oleObj name="Worksheet" r:id="rId4" imgW="2638313" imgH="2866925" progId="">
                  <p:embed/>
                  <p:pic>
                    <p:nvPicPr>
                      <p:cNvPr id="0" name="Picture 427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809" y="1286562"/>
                        <a:ext cx="2736850" cy="351059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CC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idx="4294967295"/>
          </p:nvPr>
        </p:nvSpPr>
        <p:spPr>
          <a:xfrm>
            <a:off x="8370888" y="6267450"/>
            <a:ext cx="368300" cy="274638"/>
          </a:xfrm>
          <a:prstGeom prst="rect">
            <a:avLst/>
          </a:prstGeom>
        </p:spPr>
        <p:txBody>
          <a:bodyPr/>
          <a:lstStyle/>
          <a:p>
            <a:fld id="{494DA005-14E1-4A69-90E9-E6E8DCC19DF0}" type="slidenum">
              <a:rPr lang="ru-RU" altLang="ru-RU" smtClean="0"/>
              <a:pPr/>
              <a:t>15</a:t>
            </a:fld>
            <a:endParaRPr lang="ru-RU" altLang="ru-RU"/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13298" y="692696"/>
            <a:ext cx="9071992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lnSpc>
                <a:spcPct val="15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600" b="1" dirty="0"/>
              <a:t>ФУНКЦИЯ КОЕК АКУШЕРСКО-ГИНЕКОЛОГИЧЕСКОГО КОЕЧНОГО ФОНДА В 2018 г.</a:t>
            </a:r>
            <a:endParaRPr lang="en-US" altLang="ru-RU" sz="1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278043"/>
              </p:ext>
            </p:extLst>
          </p:nvPr>
        </p:nvGraphicFramePr>
        <p:xfrm>
          <a:off x="3059832" y="1268761"/>
          <a:ext cx="2798762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55" name="Worksheet" r:id="rId6" imgW="3248041" imgH="2838521" progId="">
                  <p:embed/>
                </p:oleObj>
              </mc:Choice>
              <mc:Fallback>
                <p:oleObj name="Worksheet" r:id="rId6" imgW="3248041" imgH="2838521" progId="">
                  <p:embed/>
                  <p:pic>
                    <p:nvPicPr>
                      <p:cNvPr id="0" name="Picture 427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1268761"/>
                        <a:ext cx="2798762" cy="352839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848373"/>
              </p:ext>
            </p:extLst>
          </p:nvPr>
        </p:nvGraphicFramePr>
        <p:xfrm>
          <a:off x="6022183" y="1275856"/>
          <a:ext cx="2833688" cy="354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56" name="Worksheet" r:id="rId8" imgW="3248041" imgH="2914522" progId="">
                  <p:embed/>
                </p:oleObj>
              </mc:Choice>
              <mc:Fallback>
                <p:oleObj name="Worksheet" r:id="rId8" imgW="3248041" imgH="2914522" progId="">
                  <p:embed/>
                  <p:pic>
                    <p:nvPicPr>
                      <p:cNvPr id="0" name="Picture 4279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2183" y="1275856"/>
                        <a:ext cx="2833688" cy="35401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012160" y="4926749"/>
            <a:ext cx="2880320" cy="1602619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b="1" dirty="0">
                <a:solidFill>
                  <a:srgbClr val="000000"/>
                </a:solidFill>
              </a:rPr>
              <a:t>В 2018 году средняя длительность пребывания больного на койке для беременных и рожениц составила 5,9 койко-дней:</a:t>
            </a:r>
          </a:p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b="1" dirty="0">
                <a:solidFill>
                  <a:srgbClr val="000000"/>
                </a:solidFill>
              </a:rPr>
              <a:t>в учрежден. 2 группы – 5,2; </a:t>
            </a:r>
          </a:p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b="1" dirty="0">
                <a:solidFill>
                  <a:srgbClr val="000000"/>
                </a:solidFill>
              </a:rPr>
              <a:t>3 группы – 8,3 (норма – 6,6)</a:t>
            </a:r>
          </a:p>
        </p:txBody>
      </p:sp>
    </p:spTree>
    <p:extLst>
      <p:ext uri="{BB962C8B-B14F-4D97-AF65-F5344CB8AC3E}">
        <p14:creationId xmlns:p14="http://schemas.microsoft.com/office/powerpoint/2010/main" val="32463795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38100" y="1410810"/>
            <a:ext cx="9105900" cy="830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dirty="0">
              <a:solidFill>
                <a:srgbClr val="000000"/>
              </a:solidFill>
            </a:endParaRP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179388" y="1231423"/>
            <a:ext cx="8823325" cy="469386"/>
          </a:xfrm>
          <a:prstGeom prst="rect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1" kern="0" dirty="0">
                <a:solidFill>
                  <a:srgbClr val="0066CC"/>
                </a:solidFill>
              </a:rPr>
              <a:t>За 6 месяцев 2019 года показатель составил </a:t>
            </a:r>
            <a:r>
              <a:rPr lang="ru-RU" sz="1800" b="1" kern="0" dirty="0">
                <a:solidFill>
                  <a:srgbClr val="FF0000"/>
                </a:solidFill>
              </a:rPr>
              <a:t>95,3%</a:t>
            </a:r>
            <a:r>
              <a:rPr lang="ru-RU" sz="1800" b="1" kern="0" dirty="0">
                <a:solidFill>
                  <a:srgbClr val="0066CC"/>
                </a:solidFill>
              </a:rPr>
              <a:t> (2018 г. – 92,3%)</a:t>
            </a:r>
          </a:p>
        </p:txBody>
      </p:sp>
      <p:graphicFrame>
        <p:nvGraphicFramePr>
          <p:cNvPr id="3891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4213892"/>
              </p:ext>
            </p:extLst>
          </p:nvPr>
        </p:nvGraphicFramePr>
        <p:xfrm>
          <a:off x="179389" y="1870074"/>
          <a:ext cx="2664419" cy="2495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63" name="Worksheet" r:id="rId4" imgW="4448287" imgH="2124189" progId="Excel.Sheet.8">
                  <p:embed/>
                </p:oleObj>
              </mc:Choice>
              <mc:Fallback>
                <p:oleObj name="Worksheet" r:id="rId4" imgW="4448287" imgH="2124189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9" y="1870074"/>
                        <a:ext cx="2664419" cy="24950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Text Box 2"/>
          <p:cNvSpPr txBox="1">
            <a:spLocks noChangeArrowheads="1"/>
          </p:cNvSpPr>
          <p:nvPr/>
        </p:nvSpPr>
        <p:spPr bwMode="auto">
          <a:xfrm>
            <a:off x="179388" y="4509120"/>
            <a:ext cx="8713787" cy="216024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r>
              <a:rPr lang="ru-RU" altLang="ru-RU" sz="1600" b="1" dirty="0">
                <a:solidFill>
                  <a:srgbClr val="C00000"/>
                </a:solidFill>
              </a:rPr>
              <a:t>Что предстоит:</a:t>
            </a:r>
          </a:p>
          <a:p>
            <a:pPr marL="285750" indent="-285750" eaLnBrk="1" hangingPunct="1">
              <a:buSzPct val="100000"/>
              <a:buFont typeface="Arial" pitchFamily="34" charset="0"/>
              <a:buChar char="•"/>
              <a:defRPr/>
            </a:pPr>
            <a:r>
              <a:rPr lang="ru-RU" altLang="ru-RU" sz="1400" b="1" dirty="0">
                <a:solidFill>
                  <a:schemeClr val="tx1"/>
                </a:solidFill>
              </a:rPr>
              <a:t>организация системной работы выездных бригад районных больниц на </a:t>
            </a:r>
            <a:r>
              <a:rPr lang="ru-RU" altLang="ru-RU" sz="1400" b="1" dirty="0" err="1">
                <a:solidFill>
                  <a:schemeClr val="tx1"/>
                </a:solidFill>
              </a:rPr>
              <a:t>ФАПы</a:t>
            </a:r>
            <a:r>
              <a:rPr lang="ru-RU" altLang="ru-RU" sz="1400" b="1" dirty="0">
                <a:solidFill>
                  <a:schemeClr val="tx1"/>
                </a:solidFill>
              </a:rPr>
              <a:t>, УБ, ВА;</a:t>
            </a:r>
          </a:p>
          <a:p>
            <a:pPr marL="285750" indent="-285750" eaLnBrk="1" hangingPunct="1">
              <a:buSzPct val="100000"/>
              <a:buFont typeface="Arial" pitchFamily="34" charset="0"/>
              <a:buChar char="•"/>
              <a:defRPr/>
            </a:pPr>
            <a:r>
              <a:rPr lang="ru-RU" altLang="ru-RU" sz="1400" b="1" dirty="0">
                <a:solidFill>
                  <a:schemeClr val="tx1"/>
                </a:solidFill>
              </a:rPr>
              <a:t>работа кабинетов медико-социальной помощи в</a:t>
            </a:r>
            <a:r>
              <a:rPr lang="en-US" altLang="ru-RU" sz="1400" b="1" dirty="0">
                <a:solidFill>
                  <a:schemeClr val="tx1"/>
                </a:solidFill>
              </a:rPr>
              <a:t> </a:t>
            </a:r>
            <a:r>
              <a:rPr lang="ru-RU" altLang="ru-RU" sz="1400" b="1" dirty="0">
                <a:solidFill>
                  <a:schemeClr val="tx1"/>
                </a:solidFill>
              </a:rPr>
              <a:t>женских консультациях;</a:t>
            </a:r>
            <a:endParaRPr lang="ru-RU" altLang="ru-RU" sz="1600" b="1" dirty="0">
              <a:solidFill>
                <a:srgbClr val="000000"/>
              </a:solidFill>
            </a:endParaRPr>
          </a:p>
          <a:p>
            <a:pPr marL="285750" indent="-285750" eaLnBrk="1" hangingPunct="1">
              <a:buSzPct val="100000"/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chemeClr val="tx1"/>
                </a:solidFill>
              </a:rPr>
              <a:t>информирование населения о необходимости ранней явки в женские консультации при</a:t>
            </a:r>
          </a:p>
          <a:p>
            <a:pPr eaLnBrk="1" hangingPunct="1">
              <a:buSzPct val="100000"/>
              <a:defRPr/>
            </a:pPr>
            <a:r>
              <a:rPr lang="ru-RU" sz="1400" b="1" dirty="0">
                <a:solidFill>
                  <a:schemeClr val="tx1"/>
                </a:solidFill>
              </a:rPr>
              <a:t>беременности (выступление в средствах массовой информации, распространение листовок, памяток, брошюр, работа с органами ЗАГС по проведению бесед с молодыми парами, организация волонтерского движения в молодежной среде);</a:t>
            </a:r>
          </a:p>
          <a:p>
            <a:pPr marL="285750" indent="-285750" eaLnBrk="1" hangingPunct="1">
              <a:buSzPct val="100000"/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chemeClr val="tx1"/>
                </a:solidFill>
              </a:rPr>
              <a:t>внедрение Программы повышения эффективности работы женской</a:t>
            </a:r>
          </a:p>
          <a:p>
            <a:pPr eaLnBrk="1" hangingPunct="1">
              <a:buSzPct val="100000"/>
              <a:defRPr/>
            </a:pPr>
            <a:r>
              <a:rPr lang="ru-RU" sz="1400" b="1" dirty="0">
                <a:solidFill>
                  <a:schemeClr val="tx1"/>
                </a:solidFill>
              </a:rPr>
              <a:t>консультации/акушерско-гинекологического кабинета поликлиники</a:t>
            </a:r>
            <a:endParaRPr lang="ru-RU" altLang="ru-RU" sz="1400" b="1" dirty="0">
              <a:solidFill>
                <a:schemeClr val="tx1"/>
              </a:solidFill>
            </a:endParaRPr>
          </a:p>
        </p:txBody>
      </p:sp>
      <p:sp>
        <p:nvSpPr>
          <p:cNvPr id="38919" name="Text Box 1"/>
          <p:cNvSpPr txBox="1">
            <a:spLocks noChangeArrowheads="1"/>
          </p:cNvSpPr>
          <p:nvPr/>
        </p:nvSpPr>
        <p:spPr bwMode="auto">
          <a:xfrm>
            <a:off x="323528" y="692150"/>
            <a:ext cx="8569647" cy="5392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dirty="0">
                <a:solidFill>
                  <a:schemeClr val="bg1"/>
                </a:solidFill>
              </a:rPr>
              <a:t>Удельный вес беременных женщин, вставших на учет в ранние сроки 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4294967295"/>
          </p:nvPr>
        </p:nvSpPr>
        <p:spPr>
          <a:xfrm>
            <a:off x="8370888" y="6267450"/>
            <a:ext cx="376237" cy="257175"/>
          </a:xfrm>
          <a:prstGeom prst="rect">
            <a:avLst/>
          </a:prstGeom>
        </p:spPr>
        <p:txBody>
          <a:bodyPr/>
          <a:lstStyle/>
          <a:p>
            <a:fld id="{23967E1F-6893-4D33-8041-96363BA2F9C3}" type="slidenum">
              <a:rPr lang="ru-RU" altLang="ru-RU" smtClean="0"/>
              <a:pPr/>
              <a:t>16</a:t>
            </a:fld>
            <a:endParaRPr lang="ru-RU" altLang="ru-RU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592030"/>
              </p:ext>
            </p:extLst>
          </p:nvPr>
        </p:nvGraphicFramePr>
        <p:xfrm>
          <a:off x="2916238" y="1844675"/>
          <a:ext cx="6230937" cy="259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64" name="Worksheet" r:id="rId6" imgW="8896190" imgH="4257590" progId="Excel.Sheet.8">
                  <p:embed/>
                </p:oleObj>
              </mc:Choice>
              <mc:Fallback>
                <p:oleObj name="Worksheet" r:id="rId6" imgW="8896190" imgH="4257590" progId="Excel.Sheet.8">
                  <p:embed/>
                  <p:pic>
                    <p:nvPicPr>
                      <p:cNvPr id="0" name="Объект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844675"/>
                        <a:ext cx="6230937" cy="259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19928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Picture 2851">
            <a:extLst>
              <a:ext uri="{FF2B5EF4-FFF2-40B4-BE49-F238E27FC236}">
                <a16:creationId xmlns:a16="http://schemas.microsoft.com/office/drawing/2014/main" id="{A7C2D5F2-05CF-405C-A98D-AB127DB72E58}"/>
              </a:ext>
            </a:extLst>
          </p:cNvPr>
          <p:cNvGraphicFramePr>
            <a:extLst>
              <a:ext uri="smNativeData">
                <pr:smNativeData xmlns:pr="smNativeData" xmlns:p14="http://schemas.microsoft.com/office/powerpoint/2010/main" xmlns="" val="SMDATA_18_jj4wXRMAAAAlAAAAMgAAAA0AAAAAkAAAAEgAAACQAAAASAAAAAAAAAAAAAAAAAAAAAEAAABQAAAAAAAAAAAA4D8AAAAAAADgPwAAAAAAAOA/AAAAAAAA4D8AAAAAAADgPwAAAAAAAOA/AAAAAAAA4D8AAAAAAADgPwAAAAAAAOA/AAAAAAAA4D8CAAAAjAAAAAAAAAAAAAAAAMyZDP///wgAAAAAAAAAAAAAAAAAAAAAAAAAAAAAAAAAAAAAZAAAAAEAAABAAAAAAAAAAAAAAAAAAAAAAAAAAAAAAAAAAAAAAAAAAAAAAAAAAAAAAAAAAAAAAAAAAAAAAAAAAAAAAAAAAAAAAAAAAAAAAAAAAAAAAAAAAAAAAAAAAAAAFAAAADwAAAABAAAAAAAAAMAAAAAt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IAAAD3+/cAAAAAAAAAAAAAAAAAAAAAAAAAAABkAAAAZAAAAAEAAAAjAAAABAAAAGQAAAAXAAAAFAAAAAAAAAAAAAAA/38AAP9/AAAAAAAACQAAAAQAAABoVgwKDAAAABAAAAAAAAAAAAAAAAAAAAAAAAAAHgAAAGgAAAAAAAAAAAAAAAAAAAAAAAAAAAAAABAnAAAQJwAAAAAAAAAAAAAAAAAAAAAAAAAAAAAAAAAAAAAAAAAAAAAUAAAAAAAAAMDA/wAAAAAAZAAAADIAAAAAAAAAZAAAAAAAAAB/f38AAAAAACIAAAAYAAAAAAAAAAAAAAAAAAAAAAAAAAAAAAAAAAAAJAAAACQAAAAAAAAABwAAAAAAAAAAAAAAAAAAAAAAAAAAAAAAAAAAAH9/fwAlAAAAWAAAAAAAAAAAAAAAAAAAAAAAAAAAAAAAAAAAAAAAAAAAAAAAAAAAAAAAAAAAAAAAPwAAAAAAAACghgEAAAAAAAAAAAAAAAAADAAAAAEAAAAAAAAAAAAAAAAAAAAfAAAAVAAAAADMmQX///8BAAAAAAAAAAAAAAAAAAAAAAAAAAAAAAAAAAAAAAAAAADAAAAAf39/AICAgAPMzMwAwMD/AH9/fwAAAAAAAAAAAAAAAAD///8A9/v3ACEAAAAYAAAAFAAAACEcAACjGAAA6TYAADkpAAAQAAAAJgAAAAgAAAD//////////w=="/>
              </a:ext>
            </a:extLst>
          </p:cNvGraphicFramePr>
          <p:nvPr>
            <p:extLst>
              <p:ext uri="{D42A27DB-BD31-4B8C-83A1-F6EECF244321}">
                <p14:modId xmlns:p14="http://schemas.microsoft.com/office/powerpoint/2010/main" val="30829521"/>
              </p:ext>
            </p:extLst>
          </p:nvPr>
        </p:nvGraphicFramePr>
        <p:xfrm>
          <a:off x="4576763" y="3748088"/>
          <a:ext cx="4262437" cy="274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890" name="Worksheet" r:id="rId4" imgW="7877287" imgH="3495661" progId="Excel.Sheet.8">
                  <p:embed/>
                </p:oleObj>
              </mc:Choice>
              <mc:Fallback>
                <p:oleObj name="Worksheet" r:id="rId4" imgW="7877287" imgH="3495661" progId="Excel.Sheet.8">
                  <p:embed/>
                  <p:pic>
                    <p:nvPicPr>
                      <p:cNvPr id="8" name="Picture 28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6763" y="3748088"/>
                        <a:ext cx="4262437" cy="27400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406401" y="548681"/>
            <a:ext cx="8332788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dirty="0">
              <a:solidFill>
                <a:srgbClr val="000000"/>
              </a:solidFill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207232" y="1196753"/>
            <a:ext cx="8731126" cy="13681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C000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600" b="1" dirty="0">
                <a:solidFill>
                  <a:srgbClr val="000000"/>
                </a:solidFill>
                <a:latin typeface="+mn-lt"/>
              </a:rPr>
              <a:t>В 2018 году по отношению к 2017 году снижение количества родов на 5,8% (621) </a:t>
            </a:r>
          </a:p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600" b="1" dirty="0">
                <a:solidFill>
                  <a:srgbClr val="000000"/>
                </a:solidFill>
                <a:latin typeface="+mn-lt"/>
              </a:rPr>
              <a:t>Количество родов в 2018 году – 10 114, родившихся живыми детей – 10 313 чел. </a:t>
            </a:r>
          </a:p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600" b="1" dirty="0">
                <a:solidFill>
                  <a:srgbClr val="000000"/>
                </a:solidFill>
                <a:latin typeface="+mn-lt"/>
              </a:rPr>
              <a:t>За 6 месяцев 2019 количество родов 4 517, снижение количества родов по сравнению с АППГ на 12,8% (6 мес. 2018 – 5 182). Прогноз количества родов </a:t>
            </a:r>
          </a:p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600" b="1" dirty="0">
                <a:solidFill>
                  <a:srgbClr val="000000"/>
                </a:solidFill>
                <a:latin typeface="+mn-lt"/>
              </a:rPr>
              <a:t>на 2019 г. – 9 034, что на 1 080 (10,6%) меньше по отношению к 2018 году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4294967295"/>
          </p:nvPr>
        </p:nvSpPr>
        <p:spPr>
          <a:xfrm>
            <a:off x="8370888" y="6267450"/>
            <a:ext cx="368300" cy="274638"/>
          </a:xfrm>
          <a:prstGeom prst="rect">
            <a:avLst/>
          </a:prstGeom>
        </p:spPr>
        <p:txBody>
          <a:bodyPr/>
          <a:lstStyle/>
          <a:p>
            <a:fld id="{23967E1F-6893-4D33-8041-96363BA2F9C3}" type="slidenum">
              <a:rPr lang="ru-RU" altLang="ru-RU" smtClean="0"/>
              <a:pPr/>
              <a:t>17</a:t>
            </a:fld>
            <a:endParaRPr lang="ru-RU" altLang="ru-RU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187624" y="332656"/>
            <a:ext cx="6840760" cy="8640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b="1" dirty="0"/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b="1" dirty="0"/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b="1" dirty="0"/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b="1" dirty="0"/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b="1" dirty="0"/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b="1" dirty="0"/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b="1" dirty="0"/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b="1" dirty="0"/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b="1" dirty="0"/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b="1" dirty="0"/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b="1" dirty="0"/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b="1" dirty="0"/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b="1" dirty="0"/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b="1" dirty="0"/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b="1" dirty="0"/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b="1" dirty="0"/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b="1" dirty="0"/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b="1" dirty="0"/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b="1" dirty="0"/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b="1" dirty="0"/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b="1" dirty="0"/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b="1" dirty="0"/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b="1" dirty="0"/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b="1" dirty="0"/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b="1" dirty="0"/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b="1" dirty="0"/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b="1" dirty="0"/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b="1" dirty="0"/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b="1" dirty="0"/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b="1" dirty="0"/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b="1" dirty="0"/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b="1" dirty="0"/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b="1" dirty="0"/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b="1" dirty="0"/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b="1" dirty="0"/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b="1" dirty="0"/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b="1" dirty="0"/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b="1" dirty="0"/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b="1" dirty="0"/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91887" y="2636912"/>
            <a:ext cx="4246848" cy="1368152"/>
          </a:xfrm>
          <a:prstGeom prst="rect">
            <a:avLst/>
          </a:prstGeom>
          <a:solidFill>
            <a:srgbClr val="FFFAEF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l">
              <a:defRPr/>
            </a:pPr>
            <a:r>
              <a:rPr lang="ru-RU" altLang="ru-RU" sz="1400" b="1" dirty="0">
                <a:latin typeface="+mn-lt"/>
              </a:rPr>
              <a:t>Количество родов в учреждениях </a:t>
            </a:r>
          </a:p>
          <a:p>
            <a:pPr algn="l">
              <a:defRPr/>
            </a:pPr>
            <a:r>
              <a:rPr lang="ru-RU" altLang="ru-RU" sz="1400" b="1" kern="0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(6 мес. 2019 г. в сравнении с 6 мес. 2018 г.):</a:t>
            </a:r>
            <a:br>
              <a:rPr lang="ru-RU" altLang="ru-RU" sz="1400" b="1" kern="0" dirty="0">
                <a:solidFill>
                  <a:srgbClr val="C00000"/>
                </a:solidFill>
                <a:latin typeface="+mn-lt"/>
                <a:cs typeface="Times New Roman" pitchFamily="18" charset="0"/>
              </a:rPr>
            </a:br>
            <a:r>
              <a:rPr lang="ru-RU" altLang="ru-RU" sz="1500" b="1" kern="0" dirty="0">
                <a:latin typeface="+mn-lt"/>
                <a:cs typeface="Times New Roman" pitchFamily="18" charset="0"/>
              </a:rPr>
              <a:t>2 группы – уменьшилось </a:t>
            </a:r>
            <a:r>
              <a:rPr lang="ru-RU" altLang="ru-RU" sz="1500" b="1" kern="0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на 38,1% </a:t>
            </a:r>
          </a:p>
          <a:p>
            <a:pPr algn="l">
              <a:defRPr/>
            </a:pPr>
            <a:r>
              <a:rPr lang="ru-RU" altLang="ru-RU" sz="1500" b="1" kern="0" dirty="0">
                <a:latin typeface="+mn-lt"/>
                <a:cs typeface="Times New Roman" pitchFamily="18" charset="0"/>
              </a:rPr>
              <a:t>(</a:t>
            </a:r>
            <a:r>
              <a:rPr lang="ru-RU" altLang="ru-RU" sz="1500" b="1" kern="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с 3 373 до </a:t>
            </a:r>
            <a:r>
              <a:rPr lang="ru-RU" altLang="ru-RU" sz="1500" b="1" kern="0" dirty="0">
                <a:latin typeface="+mn-lt"/>
                <a:cs typeface="Times New Roman" pitchFamily="18" charset="0"/>
              </a:rPr>
              <a:t>2 088) </a:t>
            </a:r>
            <a:br>
              <a:rPr lang="ru-RU" altLang="ru-RU" sz="1500" b="1" kern="0" dirty="0">
                <a:latin typeface="+mn-lt"/>
                <a:cs typeface="Times New Roman" pitchFamily="18" charset="0"/>
              </a:rPr>
            </a:br>
            <a:r>
              <a:rPr lang="ru-RU" altLang="ru-RU" sz="1500" b="1" kern="0" dirty="0">
                <a:latin typeface="+mn-lt"/>
                <a:cs typeface="Times New Roman" pitchFamily="18" charset="0"/>
              </a:rPr>
              <a:t>3 группы – увеличилось </a:t>
            </a:r>
            <a:r>
              <a:rPr lang="ru-RU" altLang="ru-RU" sz="1500" b="1" kern="0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на 51,7% </a:t>
            </a:r>
          </a:p>
          <a:p>
            <a:pPr algn="l">
              <a:defRPr/>
            </a:pPr>
            <a:r>
              <a:rPr lang="ru-RU" altLang="ru-RU" sz="1500" b="1" kern="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(с 1 601 до 2 429)</a:t>
            </a:r>
            <a:endParaRPr lang="ru-RU" sz="1500" b="1" kern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1" y="2633663"/>
            <a:ext cx="4401566" cy="104644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altLang="ru-RU" sz="1550" b="1" kern="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За 6 мес. 2019 года доля родов в стационарах </a:t>
            </a:r>
          </a:p>
          <a:p>
            <a:r>
              <a:rPr lang="ru-RU" altLang="ru-RU" sz="1550" b="1" kern="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2 группы – </a:t>
            </a:r>
            <a:r>
              <a:rPr lang="ru-RU" altLang="ru-RU" sz="1550" b="1" kern="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46,2% (2 088)</a:t>
            </a:r>
          </a:p>
          <a:p>
            <a:r>
              <a:rPr lang="ru-RU" altLang="ru-RU" sz="1550" b="1" kern="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3 группы – </a:t>
            </a:r>
            <a:r>
              <a:rPr lang="ru-RU" altLang="ru-RU" sz="1550" b="1" kern="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53,8%</a:t>
            </a:r>
            <a:r>
              <a:rPr lang="ru-RU" altLang="ru-RU" sz="1550" b="1" kern="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(2 429)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021890-A119-43B9-BDF2-242A5B26B5C2}"/>
              </a:ext>
            </a:extLst>
          </p:cNvPr>
          <p:cNvSpPr txBox="1"/>
          <p:nvPr/>
        </p:nvSpPr>
        <p:spPr>
          <a:xfrm>
            <a:off x="5436096" y="4005064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593A7B-9ED1-4A7C-9AF1-96FCE037EDF5}"/>
              </a:ext>
            </a:extLst>
          </p:cNvPr>
          <p:cNvSpPr txBox="1"/>
          <p:nvPr/>
        </p:nvSpPr>
        <p:spPr>
          <a:xfrm>
            <a:off x="5436096" y="4061247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BAF672-82DE-4B3C-9213-A6F7FCF93EA5}"/>
              </a:ext>
            </a:extLst>
          </p:cNvPr>
          <p:cNvSpPr txBox="1"/>
          <p:nvPr/>
        </p:nvSpPr>
        <p:spPr>
          <a:xfrm>
            <a:off x="5364088" y="4005064"/>
            <a:ext cx="256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F32983DD-E757-484C-AF5B-5DD3C958049A}"/>
              </a:ext>
            </a:extLst>
          </p:cNvPr>
          <p:cNvSpPr txBox="1"/>
          <p:nvPr/>
        </p:nvSpPr>
        <p:spPr>
          <a:xfrm>
            <a:off x="5272786" y="4829813"/>
            <a:ext cx="511350" cy="22270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>
                <a:solidFill>
                  <a:schemeClr val="tx1"/>
                </a:solidFill>
              </a:rPr>
              <a:t>3373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FB7E74B3-E030-4623-BDF9-A5605121EFE0}"/>
              </a:ext>
            </a:extLst>
          </p:cNvPr>
          <p:cNvSpPr txBox="1"/>
          <p:nvPr/>
        </p:nvSpPr>
        <p:spPr>
          <a:xfrm>
            <a:off x="6583552" y="5405877"/>
            <a:ext cx="511350" cy="22270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>
                <a:solidFill>
                  <a:schemeClr val="tx1"/>
                </a:solidFill>
              </a:rPr>
              <a:t>2088</a:t>
            </a: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2C8D2E48-C62C-4479-BF1E-691B2D02ACB4}"/>
              </a:ext>
            </a:extLst>
          </p:cNvPr>
          <p:cNvSpPr txBox="1"/>
          <p:nvPr/>
        </p:nvSpPr>
        <p:spPr>
          <a:xfrm>
            <a:off x="7008899" y="5517232"/>
            <a:ext cx="511350" cy="22270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>
                <a:solidFill>
                  <a:srgbClr val="FFFF00"/>
                </a:solidFill>
              </a:rPr>
              <a:t>2429</a:t>
            </a: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0CDE4C04-AF94-4999-B7D2-2B9E78B1C1A4}"/>
              </a:ext>
            </a:extLst>
          </p:cNvPr>
          <p:cNvSpPr txBox="1"/>
          <p:nvPr/>
        </p:nvSpPr>
        <p:spPr>
          <a:xfrm>
            <a:off x="5646855" y="5517232"/>
            <a:ext cx="511350" cy="22270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>
                <a:solidFill>
                  <a:srgbClr val="FFFF00"/>
                </a:solidFill>
              </a:rPr>
              <a:t>1601</a:t>
            </a:r>
          </a:p>
        </p:txBody>
      </p:sp>
      <p:graphicFrame>
        <p:nvGraphicFramePr>
          <p:cNvPr id="19" name="Picture 2850">
            <a:extLst>
              <a:ext uri="{FF2B5EF4-FFF2-40B4-BE49-F238E27FC236}">
                <a16:creationId xmlns:a16="http://schemas.microsoft.com/office/drawing/2014/main" id="{BBE1D9F4-2109-4912-A6F7-3F62D92FE173}"/>
              </a:ext>
            </a:extLst>
          </p:cNvPr>
          <p:cNvGraphicFramePr>
            <a:graphicFrameLocks noGrp="1"/>
            <a:extLst>
              <a:ext uri="smNativeData">
                <pr:smNativeData xmlns="" xmlns:p14="http://schemas.microsoft.com/office/powerpoint/2010/main" xmlns:pr="smNativeData" val="SMDATA_18_fDwwXRMAAAAlAAAAMgAAAA0AAAAAjgAAAEoAAACOAAAASgAAAAAAAAAAAAAAAAAAAAEAAABQAAAAAAAAAAAA4D8AAAAAAADgPwAAAAAAAOA/AAAAAAAA4D8AAAAAAADgPwAAAAAAAOA/AAAAAAAA4D8AAAAAAADgPwAAAAAAAOA/AAAAAAAA4D8CAAAAjAAAAAAAAAAAAAAAAMyZDP///wgAAAAAAAAAAAAAAAAAAAAAAAAAAAAAAAAAAAAAZAAAAAEAAABAAAAAAAAAAAAAAAAAAAAAAAAAAAAAAAAAAAAAAAAAAAAAAAAAAAAAAAAAAAAAAAAAAAAAAAAAAAAAAAAAAAAAAAAAAAAAAAAAAAAAAAAAAAAAAAAAAAAAFAAAADwAAAABAAAAAAAAAMAAAAAt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IAAAD3+/cAAAAAAAAAAAAAAAAAAAAAAAAAAABkAAAAZAAAAAEAAAAjAAAABAAAAGQAAAAXAAAAFAAAAAAAAAAAAAAA/38AAP9/AAAAAAAACQAAAAQAAACwAMAADAAAABAAAAAAAAAAAAAAAAAAAAAAAAAAHgAAAGgAAAAAAAAAAAAAAAAAAAAAAAAAAAAAABAnAAAQJwAAAAAAAAAAAAAAAAAAAAAAAAAAAAAAAAAAAAAAAAAAAAAUAAAAAAAAAMDA/wAAAAAAZAAAADIAAAAAAAAAZAAAAAAAAAB/f38AAAAAACIAAAAYAAAAAAAAAAAAAAAAAAAAAAAAAAAAAAAAAAAAJAAAACQAAAAAAAAABwAAAAAAAAAAAAAAAAAAAAAAAAAAAAAAAAAAAH9/fwAlAAAAWAAAAAAAAAAAAAAAAAAAAAAAAAAAAAAAAAAAAAAAAAAAAAAAAAAAAAAAAAAAAAAAPwAAAAAAAACghgEAAAAAAAAAAAAAAAAADAAAAAEAAAAAAAAAAAAAAAAAAAAfAAAAVAAAAADMmQX///8BAAAAAAAAAAAAAAAAAAAAAAAAAAAAAAAAAAAAAAAAAADAAAAAf39/AICAgAPMzMwAwMD/AH9/fwAAAAAAAAAAAAAAAAD///8A9/v3ACEAAAAYAAAAFAAAAEYBAAB9GQAAWRsAABIpAAAQAAAAJgAAAAgAAAABgQAA/x8AAA=="/>
              </a:ext>
            </a:extLst>
          </p:cNvGraphicFramePr>
          <p:nvPr>
            <p:ph idx="1"/>
            <p:extLst>
              <p:ext uri="{D42A27DB-BD31-4B8C-83A1-F6EECF244321}">
                <p14:modId xmlns:p14="http://schemas.microsoft.com/office/powerpoint/2010/main" val="3377794526"/>
              </p:ext>
            </p:extLst>
          </p:nvPr>
        </p:nvGraphicFramePr>
        <p:xfrm>
          <a:off x="236863" y="4252484"/>
          <a:ext cx="4152900" cy="2182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891" name="Worksheet" r:id="rId6" imgW="8086677" imgH="3772028" progId="Excel.Sheet.8">
                  <p:embed/>
                </p:oleObj>
              </mc:Choice>
              <mc:Fallback>
                <p:oleObj name="Worksheet" r:id="rId6" imgW="8086677" imgH="3772028" progId="Excel.Sheet.8">
                  <p:embed/>
                  <p:pic>
                    <p:nvPicPr>
                      <p:cNvPr id="4" name="Picture 28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63" y="4252484"/>
                        <a:ext cx="4152900" cy="218244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55552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370888" y="6267450"/>
            <a:ext cx="368300" cy="27463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C93BCCF-CEC7-4EDB-B648-AD3D0BB53A56}" type="slidenum">
              <a:rPr lang="ru-RU">
                <a:solidFill>
                  <a:srgbClr val="FFFFFF"/>
                </a:solidFill>
              </a:rPr>
              <a:pPr/>
              <a:t>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053" name="Прямоугольник 11"/>
          <p:cNvSpPr>
            <a:spLocks noChangeArrowheads="1"/>
          </p:cNvSpPr>
          <p:nvPr/>
        </p:nvSpPr>
        <p:spPr bwMode="auto">
          <a:xfrm>
            <a:off x="4572000" y="1376363"/>
            <a:ext cx="4230688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/>
              <a:t> </a:t>
            </a:r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</p:txBody>
      </p:sp>
      <p:sp>
        <p:nvSpPr>
          <p:cNvPr id="2056" name="Прямоугольник 19"/>
          <p:cNvSpPr>
            <a:spLocks noChangeArrowheads="1"/>
          </p:cNvSpPr>
          <p:nvPr/>
        </p:nvSpPr>
        <p:spPr bwMode="auto">
          <a:xfrm>
            <a:off x="7839075" y="3889375"/>
            <a:ext cx="900113" cy="728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4571999" y="1227222"/>
            <a:ext cx="4268631" cy="3500958"/>
          </a:xfrm>
          <a:prstGeom prst="rect">
            <a:avLst/>
          </a:prstGeom>
          <a:solidFill>
            <a:srgbClr val="FFFFB7">
              <a:alpha val="68000"/>
            </a:srgbClr>
          </a:solidFill>
          <a:ln w="190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7030A0"/>
                </a:solidFill>
                <a:latin typeface="+mn-lt"/>
              </a:rPr>
              <a:t>Что сделано:</a:t>
            </a:r>
            <a:endParaRPr lang="en-US" sz="1400" b="1" dirty="0">
              <a:solidFill>
                <a:srgbClr val="7030A0"/>
              </a:solidFill>
              <a:latin typeface="+mn-lt"/>
            </a:endParaRP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50" b="1" dirty="0">
                <a:latin typeface="+mn-lt"/>
              </a:rPr>
              <a:t>Создана нормативная база: приказом МЗ КО </a:t>
            </a:r>
            <a:r>
              <a:rPr lang="ru-RU" sz="1250" b="1" dirty="0">
                <a:latin typeface="+mn-lt"/>
                <a:cs typeface="Times New Roman" pitchFamily="18" charset="0"/>
              </a:rPr>
              <a:t>от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50" b="1" dirty="0">
                <a:latin typeface="+mn-lt"/>
                <a:cs typeface="Times New Roman" pitchFamily="18" charset="0"/>
              </a:rPr>
              <a:t>26.08.2014 № 525 </a:t>
            </a:r>
            <a:r>
              <a:rPr lang="ru-RU" sz="1250" b="1" dirty="0">
                <a:latin typeface="+mn-lt"/>
              </a:rPr>
              <a:t>определена маршрутизация беременных женщин при угрожающих и начавшихся ПР.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250" b="1" dirty="0">
                <a:latin typeface="+mn-lt"/>
              </a:rPr>
              <a:t> </a:t>
            </a:r>
            <a:r>
              <a:rPr lang="ru-RU" sz="1250" b="1" dirty="0"/>
              <a:t>Проводятся экспертные советы по разбору случаев рождения детей с ЭНМТ в учреждениях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50" b="1" dirty="0"/>
              <a:t>2 группы.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250" b="1" dirty="0">
                <a:latin typeface="+mn-lt"/>
                <a:cs typeface="Times New Roman" pitchFamily="18" charset="0"/>
              </a:rPr>
              <a:t>Внедрены клинические рекомендации МЗ РФ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50" b="1" dirty="0">
                <a:latin typeface="+mn-lt"/>
                <a:cs typeface="Times New Roman" pitchFamily="18" charset="0"/>
              </a:rPr>
              <a:t>«Организация медицинской эвакуации при преждевременных родах», «Преждевременные роды», «Организация медицинской эвакуации беременных, рожениц, родильниц при неотложных состояниях» (приказ МЗ КО от </a:t>
            </a:r>
            <a:r>
              <a:rPr lang="ru-RU" sz="1250" b="1" dirty="0">
                <a:cs typeface="Times New Roman" panose="02020603050405020304" pitchFamily="18" charset="0"/>
              </a:rPr>
              <a:t>11.12.2018 № 706)</a:t>
            </a:r>
            <a:r>
              <a:rPr lang="ru-RU" sz="1250" b="1" dirty="0">
                <a:latin typeface="+mn-lt"/>
                <a:cs typeface="Times New Roman" pitchFamily="18" charset="0"/>
              </a:rPr>
              <a:t>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250" b="1" dirty="0">
                <a:latin typeface="+mn-lt"/>
                <a:cs typeface="Times New Roman" pitchFamily="18" charset="0"/>
              </a:rPr>
              <a:t>Проведена конференция с ФГБУЗ</a:t>
            </a:r>
            <a:r>
              <a:rPr lang="ru-RU" dirty="0"/>
              <a:t> </a:t>
            </a:r>
            <a:r>
              <a:rPr lang="ru-RU" sz="1250" b="1" dirty="0">
                <a:latin typeface="+mn-lt"/>
              </a:rPr>
              <a:t>«НМИЦ АГП</a:t>
            </a:r>
          </a:p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50" b="1" dirty="0">
                <a:latin typeface="+mn-lt"/>
              </a:rPr>
              <a:t>им. В.И. Кулакова» в марте 2019 года, с </a:t>
            </a:r>
            <a:r>
              <a:rPr lang="ru-RU" sz="1250" b="1" dirty="0"/>
              <a:t>Российский университет дружбы народов в апреле 2019 </a:t>
            </a:r>
            <a:endParaRPr lang="ru-RU" sz="1250" b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061" name="Прямоугольник 1"/>
          <p:cNvSpPr>
            <a:spLocks noChangeArrowheads="1"/>
          </p:cNvSpPr>
          <p:nvPr/>
        </p:nvSpPr>
        <p:spPr bwMode="auto">
          <a:xfrm>
            <a:off x="20924" y="1196194"/>
            <a:ext cx="3119362" cy="47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sz="1400" b="1" dirty="0">
              <a:ea typeface="Microsoft YaHei" panose="020B0503020204020204" pitchFamily="34" charset="-12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53029" y="4797152"/>
            <a:ext cx="4268630" cy="18928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300" b="1" dirty="0">
                <a:solidFill>
                  <a:srgbClr val="C00000"/>
                </a:solidFill>
                <a:latin typeface="+mn-lt"/>
                <a:cs typeface="Tahoma" pitchFamily="34" charset="0"/>
              </a:rPr>
              <a:t>Итоги 6 мес. 2019 года (по </a:t>
            </a:r>
            <a:r>
              <a:rPr lang="ru-RU" sz="1300" b="1" dirty="0" err="1">
                <a:solidFill>
                  <a:srgbClr val="C00000"/>
                </a:solidFill>
                <a:latin typeface="+mn-lt"/>
                <a:cs typeface="Tahoma" pitchFamily="34" charset="0"/>
              </a:rPr>
              <a:t>отнош</a:t>
            </a:r>
            <a:r>
              <a:rPr lang="ru-RU" sz="1300" b="1" dirty="0">
                <a:solidFill>
                  <a:srgbClr val="C00000"/>
                </a:solidFill>
                <a:latin typeface="+mn-lt"/>
                <a:cs typeface="Tahoma" pitchFamily="34" charset="0"/>
              </a:rPr>
              <a:t>. к АППГ 2018 г.)</a:t>
            </a:r>
          </a:p>
          <a:p>
            <a:pPr>
              <a:defRPr/>
            </a:pPr>
            <a:r>
              <a:rPr lang="ru-RU" sz="1300" b="1" dirty="0">
                <a:solidFill>
                  <a:srgbClr val="FF0000"/>
                </a:solidFill>
                <a:latin typeface="+mn-lt"/>
                <a:cs typeface="Tahoma" pitchFamily="34" charset="0"/>
              </a:rPr>
              <a:t>Количество ПР идентично (329 и 323)</a:t>
            </a:r>
          </a:p>
          <a:p>
            <a:pPr>
              <a:defRPr/>
            </a:pPr>
            <a:r>
              <a:rPr lang="ru-RU" sz="1300" b="1" dirty="0">
                <a:solidFill>
                  <a:srgbClr val="FF0000"/>
                </a:solidFill>
                <a:latin typeface="+mn-lt"/>
                <a:cs typeface="Tahoma" pitchFamily="34" charset="0"/>
              </a:rPr>
              <a:t>Доля ПР от общего числа родов – 7,2% </a:t>
            </a:r>
          </a:p>
          <a:p>
            <a:pPr>
              <a:defRPr/>
            </a:pPr>
            <a:r>
              <a:rPr lang="ru-RU" sz="1300" b="1" dirty="0">
                <a:solidFill>
                  <a:srgbClr val="FF0000"/>
                </a:solidFill>
                <a:latin typeface="+mn-lt"/>
                <a:cs typeface="Tahoma" pitchFamily="34" charset="0"/>
              </a:rPr>
              <a:t>(6 мес. 2018 – 6,5%)</a:t>
            </a:r>
            <a:endParaRPr lang="ru-RU" sz="1300" b="1" dirty="0">
              <a:solidFill>
                <a:srgbClr val="7030A0"/>
              </a:solidFill>
              <a:latin typeface="+mn-lt"/>
              <a:cs typeface="Tahoma" pitchFamily="34" charset="0"/>
            </a:endParaRPr>
          </a:p>
          <a:p>
            <a:pPr>
              <a:defRPr/>
            </a:pPr>
            <a:r>
              <a:rPr lang="ru-RU" sz="1300" b="1" dirty="0">
                <a:solidFill>
                  <a:srgbClr val="7030A0"/>
                </a:solidFill>
                <a:latin typeface="+mn-lt"/>
                <a:cs typeface="Tahoma" pitchFamily="34" charset="0"/>
              </a:rPr>
              <a:t>В учреждениях 2 группы количество ПР уменьшилось на 51,8% (с 110 до 53). </a:t>
            </a:r>
          </a:p>
          <a:p>
            <a:pPr>
              <a:defRPr/>
            </a:pPr>
            <a:r>
              <a:rPr lang="ru-RU" sz="1300" b="1" dirty="0">
                <a:solidFill>
                  <a:srgbClr val="7030A0"/>
                </a:solidFill>
                <a:latin typeface="+mn-lt"/>
                <a:cs typeface="Tahoma" pitchFamily="34" charset="0"/>
              </a:rPr>
              <a:t>Доля ПР –  16,4%.</a:t>
            </a:r>
          </a:p>
          <a:p>
            <a:pPr eaLnBrk="0" hangingPunct="0">
              <a:defRPr/>
            </a:pPr>
            <a:r>
              <a:rPr lang="ru-RU" sz="1300" b="1" dirty="0">
                <a:solidFill>
                  <a:srgbClr val="7030A0"/>
                </a:solidFill>
                <a:latin typeface="+mn-lt"/>
                <a:cs typeface="Tahoma" pitchFamily="34" charset="0"/>
              </a:rPr>
              <a:t>В РПЦ доля ПР (от всех ПР) составила 83,6% </a:t>
            </a:r>
          </a:p>
          <a:p>
            <a:pPr eaLnBrk="0" hangingPunct="0">
              <a:defRPr/>
            </a:pPr>
            <a:r>
              <a:rPr lang="ru-RU" sz="1300" b="1" dirty="0">
                <a:solidFill>
                  <a:srgbClr val="7030A0"/>
                </a:solidFill>
                <a:latin typeface="+mn-lt"/>
                <a:cs typeface="Tahoma" pitchFamily="34" charset="0"/>
              </a:rPr>
              <a:t>(6 мес. 2018 г. – 66,6%)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06862" y="729719"/>
            <a:ext cx="7833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kern="0" dirty="0"/>
              <a:t>     </a:t>
            </a:r>
            <a:r>
              <a:rPr lang="ru-RU" sz="2400" b="1" dirty="0">
                <a:latin typeface="+mn-lt"/>
                <a:cs typeface="Times New Roman" pitchFamily="18" charset="0"/>
              </a:rPr>
              <a:t>Регионализация перинатальной помощи</a:t>
            </a:r>
          </a:p>
        </p:txBody>
      </p:sp>
      <p:graphicFrame>
        <p:nvGraphicFramePr>
          <p:cNvPr id="15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8224698"/>
              </p:ext>
            </p:extLst>
          </p:nvPr>
        </p:nvGraphicFramePr>
        <p:xfrm>
          <a:off x="237964" y="1670039"/>
          <a:ext cx="4112963" cy="2583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Прямоугольник 1"/>
          <p:cNvSpPr>
            <a:spLocks noChangeArrowheads="1"/>
          </p:cNvSpPr>
          <p:nvPr/>
        </p:nvSpPr>
        <p:spPr bwMode="auto">
          <a:xfrm>
            <a:off x="251520" y="1191384"/>
            <a:ext cx="3960441" cy="47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1400" b="1" dirty="0"/>
              <a:t>Число ПР родов 6 мес. 2018 г. – 329 (6,5%),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1400" b="1" dirty="0"/>
              <a:t>6 мес. 2019 г.  – 323 (7,2%) </a:t>
            </a:r>
          </a:p>
        </p:txBody>
      </p:sp>
      <p:graphicFrame>
        <p:nvGraphicFramePr>
          <p:cNvPr id="11" name="Объект 7">
            <a:extLst>
              <a:ext uri="{FF2B5EF4-FFF2-40B4-BE49-F238E27FC236}">
                <a16:creationId xmlns:a16="http://schemas.microsoft.com/office/drawing/2014/main" id="{8052FA69-5191-4E8A-8E91-807D8301D0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3233156"/>
              </p:ext>
            </p:extLst>
          </p:nvPr>
        </p:nvGraphicFramePr>
        <p:xfrm>
          <a:off x="237963" y="4365104"/>
          <a:ext cx="4112963" cy="2391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Прямоугольник 1">
            <a:extLst>
              <a:ext uri="{FF2B5EF4-FFF2-40B4-BE49-F238E27FC236}">
                <a16:creationId xmlns:a16="http://schemas.microsoft.com/office/drawing/2014/main" id="{8EA14F1D-A815-4ECC-A44C-76AE1471D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4360450"/>
            <a:ext cx="3275855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1400" b="1" dirty="0"/>
              <a:t>Доля ПР от общего числа родов</a:t>
            </a:r>
          </a:p>
        </p:txBody>
      </p:sp>
    </p:spTree>
    <p:extLst>
      <p:ext uri="{BB962C8B-B14F-4D97-AF65-F5344CB8AC3E}">
        <p14:creationId xmlns:p14="http://schemas.microsoft.com/office/powerpoint/2010/main" val="1863010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370888" y="6267450"/>
            <a:ext cx="368300" cy="27463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C93BCCF-CEC7-4EDB-B648-AD3D0BB53A56}" type="slidenum">
              <a:rPr lang="ru-RU">
                <a:solidFill>
                  <a:srgbClr val="FFFFFF"/>
                </a:solidFill>
              </a:rPr>
              <a:pPr/>
              <a:t>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053" name="Прямоугольник 11"/>
          <p:cNvSpPr>
            <a:spLocks noChangeArrowheads="1"/>
          </p:cNvSpPr>
          <p:nvPr/>
        </p:nvSpPr>
        <p:spPr bwMode="auto">
          <a:xfrm>
            <a:off x="4572000" y="1376363"/>
            <a:ext cx="4230688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/>
              <a:t> </a:t>
            </a:r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</p:txBody>
      </p:sp>
      <p:sp>
        <p:nvSpPr>
          <p:cNvPr id="2056" name="Прямоугольник 19"/>
          <p:cNvSpPr>
            <a:spLocks noChangeArrowheads="1"/>
          </p:cNvSpPr>
          <p:nvPr/>
        </p:nvSpPr>
        <p:spPr bwMode="auto">
          <a:xfrm>
            <a:off x="7839075" y="3889375"/>
            <a:ext cx="900113" cy="728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246983" y="4828421"/>
            <a:ext cx="8650034" cy="1892826"/>
          </a:xfrm>
          <a:prstGeom prst="rect">
            <a:avLst/>
          </a:prstGeom>
          <a:solidFill>
            <a:srgbClr val="FFFFB7">
              <a:alpha val="68000"/>
            </a:srgbClr>
          </a:solidFill>
          <a:ln w="190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b="1" dirty="0"/>
              <a:t>Разработать приказ МЗ КО с </a:t>
            </a:r>
            <a:r>
              <a:rPr lang="ru-RU" sz="1300" b="1" dirty="0">
                <a:latin typeface="+mn-lt"/>
              </a:rPr>
              <a:t>маршрутизацией беременных женщин при угрожающих 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+mn-lt"/>
              </a:rPr>
              <a:t>начавшихся ПР, </a:t>
            </a:r>
            <a:r>
              <a:rPr lang="ru-RU" sz="1300" b="1" dirty="0"/>
              <a:t>план мероприятий по регионализации ПР с ЭНМТ и ОНМТ, методические </a:t>
            </a:r>
            <a:r>
              <a:rPr lang="ru-RU" sz="1300" b="1" dirty="0" err="1"/>
              <a:t>рекомендац</a:t>
            </a:r>
            <a:r>
              <a:rPr lang="ru-RU" sz="1300" b="1" dirty="0"/>
              <a:t>. по реализации Плана мероприятий 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dirty="0"/>
              <a:t>Утвердить модели медицинских услуг по проведению транспортного </a:t>
            </a:r>
            <a:r>
              <a:rPr lang="ru-RU" sz="1300" b="1" dirty="0" err="1"/>
              <a:t>токолиза</a:t>
            </a:r>
            <a:r>
              <a:rPr lang="ru-RU" sz="1300" b="1" dirty="0"/>
              <a:t> при ПР с ЭНМТ и ОНМТ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dirty="0"/>
              <a:t>Ежемесячно осуществлять мониторинг по регионализации перинатальной помощи в </a:t>
            </a:r>
            <a:r>
              <a:rPr lang="ru-RU" sz="1300" b="1" dirty="0" err="1"/>
              <a:t>учрежд</a:t>
            </a:r>
            <a:r>
              <a:rPr lang="ru-RU" sz="1300" b="1" dirty="0"/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/>
              <a:t>родовспоможения 2, и 3 группы 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dirty="0"/>
              <a:t>Определить целевые показатели количества ПР с ЭНМТ и ОНМТ по уровням учреждений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300" b="1" dirty="0">
                <a:latin typeface="+mn-lt"/>
                <a:cs typeface="Times New Roman" pitchFamily="18" charset="0"/>
              </a:rPr>
              <a:t>Организовать Центр компетенции на базе РПЦ</a:t>
            </a:r>
          </a:p>
        </p:txBody>
      </p:sp>
      <p:sp>
        <p:nvSpPr>
          <p:cNvPr id="2061" name="Прямоугольник 1"/>
          <p:cNvSpPr>
            <a:spLocks noChangeArrowheads="1"/>
          </p:cNvSpPr>
          <p:nvPr/>
        </p:nvSpPr>
        <p:spPr bwMode="auto">
          <a:xfrm>
            <a:off x="20924" y="1196194"/>
            <a:ext cx="3119362" cy="47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sz="1400" b="1" dirty="0">
              <a:ea typeface="Microsoft YaHei" panose="020B0503020204020204" pitchFamily="34" charset="-12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06862" y="729719"/>
            <a:ext cx="7833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kern="0" dirty="0"/>
              <a:t>     </a:t>
            </a:r>
            <a:r>
              <a:rPr lang="ru-RU" sz="2400" b="1" dirty="0">
                <a:latin typeface="+mn-lt"/>
                <a:cs typeface="Times New Roman" pitchFamily="18" charset="0"/>
              </a:rPr>
              <a:t>Регионализация перинатальной помощи</a:t>
            </a:r>
          </a:p>
        </p:txBody>
      </p:sp>
      <p:graphicFrame>
        <p:nvGraphicFramePr>
          <p:cNvPr id="11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86679"/>
              </p:ext>
            </p:extLst>
          </p:nvPr>
        </p:nvGraphicFramePr>
        <p:xfrm>
          <a:off x="327834" y="1213201"/>
          <a:ext cx="4100150" cy="3194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572000" y="1198752"/>
            <a:ext cx="4374704" cy="33239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  <a:cs typeface="Tahoma" pitchFamily="34" charset="0"/>
              </a:rPr>
              <a:t>Итоги 6 мес. 2019 года </a:t>
            </a:r>
          </a:p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  <a:cs typeface="Tahoma" pitchFamily="34" charset="0"/>
              </a:rPr>
              <a:t>(по отношению к АППГ 2018 г.) </a:t>
            </a:r>
          </a:p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  <a:cs typeface="Tahoma" pitchFamily="34" charset="0"/>
              </a:rPr>
              <a:t>Общее количество ПР с  ЭНМТ      на 27,7%.</a:t>
            </a:r>
          </a:p>
          <a:p>
            <a:pPr>
              <a:defRPr/>
            </a:pPr>
            <a:r>
              <a:rPr lang="ru-RU" sz="1400" b="1" dirty="0">
                <a:solidFill>
                  <a:srgbClr val="7030A0"/>
                </a:solidFill>
                <a:cs typeface="Tahoma" pitchFamily="34" charset="0"/>
              </a:rPr>
              <a:t>В учреждениях 2 группы уменьшилось на 25% (с 4 до 3).</a:t>
            </a:r>
          </a:p>
          <a:p>
            <a:pPr>
              <a:defRPr/>
            </a:pPr>
            <a:r>
              <a:rPr lang="ru-RU" sz="1400" b="1" dirty="0">
                <a:solidFill>
                  <a:srgbClr val="7030A0"/>
                </a:solidFill>
                <a:cs typeface="Tahoma" pitchFamily="34" charset="0"/>
              </a:rPr>
              <a:t>Доля ПР с ЭНМТ составила 13,0%.</a:t>
            </a:r>
          </a:p>
          <a:p>
            <a:pPr>
              <a:defRPr/>
            </a:pPr>
            <a:r>
              <a:rPr lang="ru-RU" sz="1400" b="1" dirty="0">
                <a:solidFill>
                  <a:srgbClr val="7030A0"/>
                </a:solidFill>
                <a:cs typeface="Tahoma" pitchFamily="34" charset="0"/>
              </a:rPr>
              <a:t>В учреждениях 3 группы увеличилось на 42,9% (с 14 до 20 родов).</a:t>
            </a:r>
          </a:p>
          <a:p>
            <a:pPr>
              <a:defRPr/>
            </a:pPr>
            <a:r>
              <a:rPr lang="ru-RU" sz="1400" b="1" dirty="0">
                <a:solidFill>
                  <a:srgbClr val="7030A0"/>
                </a:solidFill>
                <a:cs typeface="Tahoma" pitchFamily="34" charset="0"/>
              </a:rPr>
              <a:t>Доля ПР с ЭНМТ составила 87,0%.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400" b="1" dirty="0">
                <a:solidFill>
                  <a:srgbClr val="C00000"/>
                </a:solidFill>
                <a:latin typeface="Arial" charset="0"/>
                <a:ea typeface="Microsoft YaHei" pitchFamily="32" charset="-122"/>
              </a:rPr>
              <a:t>Причины рождения детей с ЭНМТ  в учреждениях 2 группы: 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400" b="1" dirty="0">
                <a:solidFill>
                  <a:srgbClr val="7030A0"/>
                </a:solidFill>
                <a:latin typeface="Arial" charset="0"/>
                <a:ea typeface="Microsoft YaHei" pitchFamily="32" charset="-122"/>
              </a:rPr>
              <a:t>Наличие противопоказаний для транспортировки женщин в период беременности: активная фаза родов (свыше 3 см) – 3 случая (100%) </a:t>
            </a:r>
          </a:p>
        </p:txBody>
      </p:sp>
      <p:pic>
        <p:nvPicPr>
          <p:cNvPr id="16" name="Picture 2" descr="Картинки по запросу пожилые медицинские работники клипард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516438"/>
            <a:ext cx="1296232" cy="311983"/>
          </a:xfrm>
          <a:prstGeom prst="rect">
            <a:avLst/>
          </a:prstGeom>
          <a:noFill/>
        </p:spPr>
      </p:pic>
      <p:sp>
        <p:nvSpPr>
          <p:cNvPr id="3" name="Стрелка вверх 2"/>
          <p:cNvSpPr/>
          <p:nvPr/>
        </p:nvSpPr>
        <p:spPr bwMode="auto">
          <a:xfrm>
            <a:off x="7465313" y="1670039"/>
            <a:ext cx="131023" cy="216024"/>
          </a:xfrm>
          <a:prstGeom prst="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9288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370888" y="6267450"/>
            <a:ext cx="376237" cy="2571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EA4F53-9553-4F8F-92AE-5007683A2F6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graphicFrame>
        <p:nvGraphicFramePr>
          <p:cNvPr id="2050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5478234"/>
              </p:ext>
            </p:extLst>
          </p:nvPr>
        </p:nvGraphicFramePr>
        <p:xfrm>
          <a:off x="358775" y="1808163"/>
          <a:ext cx="6034088" cy="204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86" name="Worksheet" r:id="rId4" imgW="8563087" imgH="3057696" progId="">
                  <p:embed/>
                </p:oleObj>
              </mc:Choice>
              <mc:Fallback>
                <p:oleObj name="Worksheet" r:id="rId4" imgW="8563087" imgH="3057696" progId="">
                  <p:embed/>
                  <p:pic>
                    <p:nvPicPr>
                      <p:cNvPr id="0" name="Picture 233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1808163"/>
                        <a:ext cx="6034088" cy="20431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25"/>
          <p:cNvGrpSpPr>
            <a:grpSpLocks/>
          </p:cNvGrpSpPr>
          <p:nvPr/>
        </p:nvGrpSpPr>
        <p:grpSpPr bwMode="auto">
          <a:xfrm>
            <a:off x="358775" y="3861056"/>
            <a:ext cx="5802313" cy="1699957"/>
            <a:chOff x="-352316" y="2822100"/>
            <a:chExt cx="7350008" cy="2933992"/>
          </a:xfrm>
        </p:grpSpPr>
        <p:graphicFrame>
          <p:nvGraphicFramePr>
            <p:cNvPr id="2051" name="Диаграмма 2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72514351"/>
                </p:ext>
              </p:extLst>
            </p:nvPr>
          </p:nvGraphicFramePr>
          <p:xfrm>
            <a:off x="-352316" y="3178377"/>
            <a:ext cx="7350008" cy="25777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487" name="Worksheet" r:id="rId6" imgW="7524590" imgH="2733732" progId="">
                    <p:embed/>
                  </p:oleObj>
                </mc:Choice>
                <mc:Fallback>
                  <p:oleObj name="Worksheet" r:id="rId6" imgW="7524590" imgH="2733732" progId="">
                    <p:embed/>
                    <p:pic>
                      <p:nvPicPr>
                        <p:cNvPr id="0" name="Picture 233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352316" y="3178377"/>
                          <a:ext cx="7350008" cy="25777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Заголовок 1"/>
            <p:cNvSpPr txBox="1">
              <a:spLocks/>
            </p:cNvSpPr>
            <p:nvPr/>
          </p:nvSpPr>
          <p:spPr bwMode="auto">
            <a:xfrm>
              <a:off x="1728964" y="2822100"/>
              <a:ext cx="3235739" cy="344089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kern="0" dirty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Естественный прирост</a:t>
              </a:r>
            </a:p>
          </p:txBody>
        </p:sp>
      </p:grp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59454" y="874713"/>
            <a:ext cx="8605159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Коэффициенты естественного движения населения Калининградской области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084888" y="3752542"/>
            <a:ext cx="2808287" cy="183673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i="1" dirty="0">
                <a:solidFill>
                  <a:srgbClr val="0000FF"/>
                </a:solidFill>
                <a:latin typeface="Georgia" pitchFamily="18" charset="0"/>
                <a:ea typeface="+mj-ea"/>
                <a:cs typeface="+mj-cs"/>
              </a:rPr>
              <a:t>В 2018 году  продолжительность жизни населения составила </a:t>
            </a:r>
            <a:r>
              <a:rPr lang="ru-RU" sz="2000" b="1" i="1" dirty="0">
                <a:solidFill>
                  <a:srgbClr val="C00000"/>
                </a:solidFill>
                <a:latin typeface="Georgia" pitchFamily="18" charset="0"/>
                <a:ea typeface="+mj-ea"/>
                <a:cs typeface="+mj-cs"/>
              </a:rPr>
              <a:t>71,8</a:t>
            </a:r>
            <a:r>
              <a:rPr lang="ru-RU" sz="2000" i="1" dirty="0">
                <a:solidFill>
                  <a:srgbClr val="0000FF"/>
                </a:solidFill>
                <a:latin typeface="Georgia" pitchFamily="18" charset="0"/>
                <a:ea typeface="+mj-ea"/>
                <a:cs typeface="+mj-cs"/>
              </a:rPr>
              <a:t> лет 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59454" y="5661248"/>
            <a:ext cx="8473396" cy="864096"/>
          </a:xfrm>
          <a:prstGeom prst="rect">
            <a:avLst/>
          </a:prstGeom>
          <a:solidFill>
            <a:srgbClr val="FFFF00"/>
          </a:solidFill>
          <a:ln w="28575">
            <a:solidFill>
              <a:srgbClr val="CC3300"/>
            </a:solidFill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000099"/>
                </a:solidFill>
                <a:latin typeface="Georgia" pitchFamily="18" charset="0"/>
                <a:ea typeface="+mj-ea"/>
                <a:cs typeface="+mj-cs"/>
              </a:rPr>
              <a:t>Коэффициент смертности в 2018 году: </a:t>
            </a:r>
            <a:r>
              <a:rPr lang="ru-RU" sz="1400" b="1" i="1" dirty="0">
                <a:solidFill>
                  <a:srgbClr val="C00000"/>
                </a:solidFill>
                <a:latin typeface="Georgia" pitchFamily="18" charset="0"/>
                <a:ea typeface="+mj-ea"/>
                <a:cs typeface="+mj-cs"/>
              </a:rPr>
              <a:t>область – 12,3;  За 5 лет снижение на 7,5%</a:t>
            </a:r>
            <a:endParaRPr lang="ru-RU" sz="1400" b="1" i="1" dirty="0">
              <a:solidFill>
                <a:srgbClr val="000099"/>
              </a:solidFill>
              <a:latin typeface="Georgia" pitchFamily="18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000099"/>
                </a:solidFill>
                <a:latin typeface="Georgia" pitchFamily="18" charset="0"/>
              </a:rPr>
              <a:t>Коэффициент рождаемости в 2018 году: </a:t>
            </a:r>
            <a:r>
              <a:rPr lang="ru-RU" sz="1400" b="1" i="1" dirty="0">
                <a:solidFill>
                  <a:srgbClr val="C00000"/>
                </a:solidFill>
                <a:latin typeface="Georgia" pitchFamily="18" charset="0"/>
              </a:rPr>
              <a:t>область – 10,4;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C00000"/>
                </a:solidFill>
                <a:latin typeface="Georgia" pitchFamily="18" charset="0"/>
              </a:rPr>
              <a:t>За 5 лет снижение на 17,5%, с 2017 года снижение на 5,5%</a:t>
            </a:r>
            <a:endParaRPr lang="ru-RU" sz="1400" b="1" i="1" dirty="0">
              <a:solidFill>
                <a:srgbClr val="000099"/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2057" name="Picture 11" descr="Похожее изображени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888" y="1808355"/>
            <a:ext cx="274796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59454" y="1160706"/>
            <a:ext cx="8749134" cy="648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i="1" dirty="0">
                <a:solidFill>
                  <a:srgbClr val="C00000"/>
                </a:solidFill>
                <a:latin typeface="Georgia" pitchFamily="18" charset="0"/>
                <a:ea typeface="+mj-ea"/>
                <a:cs typeface="+mj-cs"/>
              </a:rPr>
              <a:t>Общий коэффициент смертности в области - </a:t>
            </a:r>
            <a:r>
              <a:rPr lang="ru-RU" sz="2800" b="1" i="1" dirty="0">
                <a:solidFill>
                  <a:srgbClr val="C00000"/>
                </a:solidFill>
                <a:latin typeface="Georgia" pitchFamily="18" charset="0"/>
                <a:ea typeface="+mj-ea"/>
                <a:cs typeface="+mj-cs"/>
              </a:rPr>
              <a:t>12,3</a:t>
            </a:r>
          </a:p>
        </p:txBody>
      </p:sp>
    </p:spTree>
    <p:extLst>
      <p:ext uri="{BB962C8B-B14F-4D97-AF65-F5344CB8AC3E}">
        <p14:creationId xmlns:p14="http://schemas.microsoft.com/office/powerpoint/2010/main" val="722759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370888" y="6267450"/>
            <a:ext cx="368300" cy="2746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CF53593-56A6-486F-AD01-18AD576A3885}" type="slidenum">
              <a:rPr lang="ru-RU">
                <a:solidFill>
                  <a:srgbClr val="FFFFFF"/>
                </a:solidFill>
              </a:rPr>
              <a:pPr eaLnBrk="1" hangingPunct="1"/>
              <a:t>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076" name="Прямоугольник 11"/>
          <p:cNvSpPr>
            <a:spLocks noChangeArrowheads="1"/>
          </p:cNvSpPr>
          <p:nvPr/>
        </p:nvSpPr>
        <p:spPr bwMode="auto">
          <a:xfrm>
            <a:off x="4572000" y="1376363"/>
            <a:ext cx="4230688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/>
              <a:t> </a:t>
            </a:r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</p:txBody>
      </p:sp>
      <p:sp>
        <p:nvSpPr>
          <p:cNvPr id="3079" name="Прямоугольник 19"/>
          <p:cNvSpPr>
            <a:spLocks noChangeArrowheads="1"/>
          </p:cNvSpPr>
          <p:nvPr/>
        </p:nvSpPr>
        <p:spPr bwMode="auto">
          <a:xfrm>
            <a:off x="7839075" y="3889375"/>
            <a:ext cx="900113" cy="728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4283968" y="2707237"/>
            <a:ext cx="4614916" cy="2376035"/>
          </a:xfrm>
          <a:prstGeom prst="rect">
            <a:avLst/>
          </a:prstGeom>
          <a:solidFill>
            <a:srgbClr val="FFFFB7">
              <a:alpha val="68000"/>
            </a:srgbClr>
          </a:solidFill>
          <a:ln w="190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ts val="0"/>
              </a:spcBef>
              <a:defRPr/>
            </a:pPr>
            <a:r>
              <a:rPr lang="ru-RU" sz="1340" b="1" dirty="0">
                <a:solidFill>
                  <a:srgbClr val="7030A0"/>
                </a:solidFill>
                <a:latin typeface="+mn-lt"/>
              </a:rPr>
              <a:t>Что сделано:</a:t>
            </a: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1500" b="1" dirty="0"/>
              <a:t>Внедрена классификация абдоминального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500" b="1" dirty="0" err="1"/>
              <a:t>родоразрешения</a:t>
            </a:r>
            <a:r>
              <a:rPr lang="ru-RU" sz="1500" b="1" dirty="0"/>
              <a:t> по шкале </a:t>
            </a:r>
            <a:r>
              <a:rPr lang="ru-RU" sz="1500" b="1" dirty="0" err="1"/>
              <a:t>Робсона</a:t>
            </a:r>
            <a:r>
              <a:rPr lang="ru-RU" sz="1500" b="1" dirty="0"/>
              <a:t> в учреждениях (ежемесячный мониторинг)</a:t>
            </a: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1500" b="1" dirty="0"/>
              <a:t>Внедрена шкала перинатального риска при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500" b="1" dirty="0"/>
              <a:t>госпитализации беременных женщин в отделение патологии беременности и/или родовое отделение </a:t>
            </a: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1500" b="1" dirty="0"/>
              <a:t> Проводится ежемесячный мониторинг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500" b="1" dirty="0"/>
              <a:t>частоты КС в учреждениях родовспоможения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27932" y="706437"/>
            <a:ext cx="8281987" cy="466725"/>
          </a:xfrm>
          <a:prstGeom prst="rect">
            <a:avLst/>
          </a:prstGeom>
        </p:spPr>
        <p:txBody>
          <a:bodyPr/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2000" b="1" dirty="0">
                <a:solidFill>
                  <a:schemeClr val="bg1"/>
                </a:solidFill>
              </a:rPr>
              <a:t>СНИЖЕНИЕ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ЧАСТОТЫ ОПЕРАЦИИ КЕСАРЕВА СЕЧЕНИЯ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0965" y="3955774"/>
            <a:ext cx="3993305" cy="23237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50" b="1" dirty="0">
                <a:solidFill>
                  <a:srgbClr val="C00000"/>
                </a:solidFill>
              </a:rPr>
              <a:t>Итоги 6 мес.2019 года (по </a:t>
            </a:r>
            <a:r>
              <a:rPr lang="ru-RU" sz="1450" b="1" dirty="0" err="1">
                <a:solidFill>
                  <a:srgbClr val="C00000"/>
                </a:solidFill>
              </a:rPr>
              <a:t>отн</a:t>
            </a:r>
            <a:r>
              <a:rPr lang="ru-RU" sz="1450" b="1" dirty="0">
                <a:solidFill>
                  <a:srgbClr val="C00000"/>
                </a:solidFill>
              </a:rPr>
              <a:t>. к АППГ)</a:t>
            </a:r>
          </a:p>
          <a:p>
            <a:pPr algn="just">
              <a:defRPr/>
            </a:pPr>
            <a:r>
              <a:rPr lang="ru-RU" sz="1450" b="1" dirty="0">
                <a:solidFill>
                  <a:srgbClr val="7030A0"/>
                </a:solidFill>
              </a:rPr>
              <a:t>меньше </a:t>
            </a:r>
            <a:r>
              <a:rPr lang="ru-RU" sz="1450" b="1" dirty="0">
                <a:solidFill>
                  <a:srgbClr val="C00000"/>
                </a:solidFill>
              </a:rPr>
              <a:t>на 281 операцию КС </a:t>
            </a:r>
          </a:p>
          <a:p>
            <a:pPr algn="just">
              <a:defRPr/>
            </a:pPr>
            <a:r>
              <a:rPr lang="ru-RU" sz="1450" b="1" dirty="0">
                <a:solidFill>
                  <a:srgbClr val="C00000"/>
                </a:solidFill>
              </a:rPr>
              <a:t>(с 1817до 1581)</a:t>
            </a:r>
            <a:r>
              <a:rPr lang="ru-RU" sz="1450" b="1" dirty="0">
                <a:solidFill>
                  <a:srgbClr val="7030A0"/>
                </a:solidFill>
              </a:rPr>
              <a:t>,           на 12,7%.</a:t>
            </a:r>
          </a:p>
          <a:p>
            <a:pPr algn="just">
              <a:defRPr/>
            </a:pPr>
            <a:r>
              <a:rPr lang="ru-RU" sz="1450" b="1" dirty="0">
                <a:solidFill>
                  <a:srgbClr val="7030A0"/>
                </a:solidFill>
              </a:rPr>
              <a:t>Частота операций КС составила 35,0%, уменьшилась </a:t>
            </a:r>
            <a:r>
              <a:rPr lang="ru-RU" sz="1450" b="1" dirty="0">
                <a:solidFill>
                  <a:srgbClr val="C00000"/>
                </a:solidFill>
              </a:rPr>
              <a:t>на 4,6% </a:t>
            </a:r>
            <a:r>
              <a:rPr lang="ru-RU" sz="1450" b="1" dirty="0">
                <a:solidFill>
                  <a:srgbClr val="7030A0"/>
                </a:solidFill>
              </a:rPr>
              <a:t>(с 36,7% до 35,0%).</a:t>
            </a:r>
          </a:p>
          <a:p>
            <a:pPr algn="just">
              <a:defRPr/>
            </a:pPr>
            <a:r>
              <a:rPr lang="ru-RU" sz="1450" b="1" dirty="0">
                <a:solidFill>
                  <a:srgbClr val="FF0000"/>
                </a:solidFill>
              </a:rPr>
              <a:t>Частота операции КС в учреждениях : </a:t>
            </a:r>
          </a:p>
          <a:p>
            <a:pPr algn="just">
              <a:defRPr/>
            </a:pPr>
            <a:r>
              <a:rPr lang="ru-RU" sz="1450" b="1" dirty="0">
                <a:solidFill>
                  <a:srgbClr val="7030A0"/>
                </a:solidFill>
              </a:rPr>
              <a:t>2 группы уменьшилась – </a:t>
            </a:r>
            <a:r>
              <a:rPr lang="ru-RU" sz="1450" b="1" dirty="0">
                <a:solidFill>
                  <a:srgbClr val="FF0000"/>
                </a:solidFill>
              </a:rPr>
              <a:t>на</a:t>
            </a:r>
            <a:r>
              <a:rPr lang="ru-RU" sz="1450" b="1" dirty="0">
                <a:solidFill>
                  <a:srgbClr val="7030A0"/>
                </a:solidFill>
              </a:rPr>
              <a:t> </a:t>
            </a:r>
            <a:r>
              <a:rPr lang="ru-RU" sz="1450" b="1" dirty="0">
                <a:solidFill>
                  <a:srgbClr val="FF0000"/>
                </a:solidFill>
              </a:rPr>
              <a:t>20,9% </a:t>
            </a:r>
          </a:p>
          <a:p>
            <a:pPr algn="just">
              <a:defRPr/>
            </a:pPr>
            <a:r>
              <a:rPr lang="ru-RU" sz="1450" b="1" dirty="0">
                <a:solidFill>
                  <a:srgbClr val="7030A0"/>
                </a:solidFill>
              </a:rPr>
              <a:t>(с 34,9% до 27,6%); </a:t>
            </a:r>
          </a:p>
          <a:p>
            <a:pPr algn="just">
              <a:defRPr/>
            </a:pPr>
            <a:r>
              <a:rPr lang="ru-RU" sz="1450" b="1" dirty="0">
                <a:solidFill>
                  <a:srgbClr val="7030A0"/>
                </a:solidFill>
              </a:rPr>
              <a:t>3 группы </a:t>
            </a:r>
            <a:r>
              <a:rPr lang="ru-RU" sz="1450" b="1" dirty="0">
                <a:solidFill>
                  <a:srgbClr val="FF0000"/>
                </a:solidFill>
              </a:rPr>
              <a:t>увеличилась</a:t>
            </a:r>
            <a:r>
              <a:rPr lang="ru-RU" sz="1450" b="1" dirty="0">
                <a:solidFill>
                  <a:srgbClr val="7030A0"/>
                </a:solidFill>
              </a:rPr>
              <a:t>– </a:t>
            </a:r>
            <a:r>
              <a:rPr lang="ru-RU" sz="1450" b="1" dirty="0">
                <a:solidFill>
                  <a:srgbClr val="FF0000"/>
                </a:solidFill>
              </a:rPr>
              <a:t>на 4,3% </a:t>
            </a:r>
            <a:r>
              <a:rPr lang="ru-RU" sz="1450" b="1" dirty="0">
                <a:solidFill>
                  <a:srgbClr val="7030A0"/>
                </a:solidFill>
              </a:rPr>
              <a:t>(с 39,8% до 41,5%)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283968" y="1309055"/>
            <a:ext cx="4614917" cy="1246846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9050">
            <a:solidFill>
              <a:srgbClr val="C00000"/>
            </a:solidFill>
          </a:ln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1500" b="1" dirty="0"/>
              <a:t>Определены основные направления: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500" b="1" dirty="0"/>
              <a:t>обеспечение рационального ведения родов </a:t>
            </a:r>
          </a:p>
          <a:p>
            <a:pPr>
              <a:defRPr/>
            </a:pPr>
            <a:r>
              <a:rPr lang="ru-RU" sz="1500" b="1" dirty="0"/>
              <a:t>у первородящих женщин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500" b="1" dirty="0"/>
              <a:t>увеличение доли родов через естественные </a:t>
            </a:r>
          </a:p>
          <a:p>
            <a:pPr>
              <a:defRPr/>
            </a:pPr>
            <a:r>
              <a:rPr lang="ru-RU" sz="1500" b="1" dirty="0"/>
              <a:t>родовые пути у женщин с рубцом на матке</a:t>
            </a:r>
            <a:endParaRPr lang="ru-RU" sz="1500" dirty="0"/>
          </a:p>
        </p:txBody>
      </p:sp>
      <p:sp>
        <p:nvSpPr>
          <p:cNvPr id="2" name="Стрелка вниз 1"/>
          <p:cNvSpPr/>
          <p:nvPr/>
        </p:nvSpPr>
        <p:spPr bwMode="auto">
          <a:xfrm>
            <a:off x="1720651" y="4463347"/>
            <a:ext cx="406966" cy="176634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4305563" y="5229200"/>
            <a:ext cx="4614917" cy="1246846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9050">
            <a:solidFill>
              <a:srgbClr val="C00000"/>
            </a:solidFill>
          </a:ln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sz="1600" b="1" dirty="0">
                <a:solidFill>
                  <a:srgbClr val="FFC000"/>
                </a:solidFill>
              </a:rPr>
              <a:t> </a:t>
            </a:r>
            <a:r>
              <a:rPr lang="ru-RU" sz="1600" b="1" dirty="0"/>
              <a:t>В 2019 году проведено 55 </a:t>
            </a:r>
            <a:r>
              <a:rPr lang="ru-RU" sz="1600" b="1" dirty="0" err="1"/>
              <a:t>родоразрешений</a:t>
            </a:r>
            <a:r>
              <a:rPr lang="ru-RU" sz="1600" b="1" dirty="0"/>
              <a:t> </a:t>
            </a:r>
          </a:p>
          <a:p>
            <a:pPr algn="just">
              <a:defRPr/>
            </a:pPr>
            <a:r>
              <a:rPr lang="ru-RU" sz="1600" b="1" dirty="0"/>
              <a:t>женщин с рубцом на матке через </a:t>
            </a:r>
          </a:p>
          <a:p>
            <a:pPr algn="just">
              <a:defRPr/>
            </a:pPr>
            <a:r>
              <a:rPr lang="ru-RU" sz="1600" b="1" dirty="0"/>
              <a:t>естественные родовые пути</a:t>
            </a:r>
          </a:p>
        </p:txBody>
      </p:sp>
      <p:graphicFrame>
        <p:nvGraphicFramePr>
          <p:cNvPr id="14" name="Object 2">
            <a:extLst>
              <a:ext uri="{FF2B5EF4-FFF2-40B4-BE49-F238E27FC236}">
                <a16:creationId xmlns:a16="http://schemas.microsoft.com/office/drawing/2014/main" id="{C8C2F77D-800F-4588-9E0B-03775C8B5FA6}"/>
              </a:ext>
            </a:extLst>
          </p:cNvPr>
          <p:cNvGraphicFramePr>
            <a:extLst>
              <a:ext uri="smNativeData">
                <pr:smNativeData xmlns:pr="smNativeData" xmlns:p14="http://schemas.microsoft.com/office/powerpoint/2010/main" xmlns="" val="SMDATA_18_2kUwXRMAAAAlAAAAMgAAAA0AAAAAkAAAAEgAAACQAAAASAAAAAAAAAAAAAAAAAAAAAEAAABQAAAAAAAAAAAA4D8AAAAAAADgPwAAAAAAAOA/AAAAAAAA4D8AAAAAAADgPwAAAAAAAOA/AAAAAAAA4D8AAAAAAADgPwAAAAAAAOA/AAAAAAAA4D8CAAAAjAAAAAEAAAAAAAAA7vn0AP///wgAAAAAAAAAAAAAAAAAAAAAAAAAAAAAAAAAAAAAeAAAAAEAAABAAAAAAAAAAAAAAABaAAAAAAAAAAAAAAAAAAAAAAAAAAAAAAAAAAAAAAAAAAAAAAAAAAAAAAAAAAAAAAAAAAAAAAAAAAAAAAAAAAAAAAAAAAAAAAAAAAAAFAAAADwAAAABAAAAAAAAAMAAAAAt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IAAAD3+/cAAAAAAAAAAAAAAAAAAAAAAAAAAABkAAAAZAAAAAEAAAAjAAAABAAAAGQAAAAXAAAAFAAAAAAAAAAAAAAA/38AAP9/AAAAAAAACQAAAAQAAAAAAAAADAAAABAAAAAAAAAAAAAAAAAAAAAAAAAAHgAAAGgAAAAAAAAAAAAAAAAAAAAAAAAAAAAAABAnAAAQJwAAAAAAAAAAAAAAAAAAAAAAAAAAAAAAAAAAAAAAAAAAAAAUAAAAAAAAAMDA/wAAAAAAZAAAADIAAAAAAAAAZAAAAAAAAAB/f38AAAAAACIAAAAYAAAAAAAAAAAAAAAAAAAAAAAAAAAAAAAAAAAAJAAAACQAAAAAAAAABwAAAAAAAAAAAAAAAAAAAAAAAAAAAAAAAAAAAH9/fwAlAAAAWAAAAAAAAAAAAAAAAAAAAAAAAAAAAAAAAAAAAAAAAAAAAAAAAAAAAAAAAAAAAAAAPwAAAAAAAACghgEAAAAAAAAAAAAAAAAADAAAAAEAAAAAAAAAAAAAAAAAAAAfAAAAVAAAAO759AD///8BAAAAAAAAAAAAAAAAAAAAAAAAAAAAAAAAAAAAAAAAAADAAAAAf39/AICAgAPMzMwAwMD/AH9/fwAAAAAAAAAAAAAAAAD///8A9/v3ACEAAAAYAAAAFAAAANoAAAAOCAAARBkAACoXAAAQAAAAJgAAAAgAAAD//////////w=="/>
              </a:ext>
            </a:extLst>
          </p:cNvGraphicFramePr>
          <p:nvPr>
            <p:extLst>
              <p:ext uri="{D42A27DB-BD31-4B8C-83A1-F6EECF244321}">
                <p14:modId xmlns:p14="http://schemas.microsoft.com/office/powerpoint/2010/main" val="2716628427"/>
              </p:ext>
            </p:extLst>
          </p:nvPr>
        </p:nvGraphicFramePr>
        <p:xfrm>
          <a:off x="151973" y="1317562"/>
          <a:ext cx="3951287" cy="238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80" name="Worksheet" r:id="rId3" imgW="4448287" imgH="1895418" progId="Excel.Sheet.8">
                  <p:embed/>
                </p:oleObj>
              </mc:Choice>
              <mc:Fallback>
                <p:oleObj name="Worksheet" r:id="rId3" imgW="4448287" imgH="1895418" progId="Excel.Sheet.8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73" y="1317562"/>
                        <a:ext cx="3951287" cy="2384425"/>
                      </a:xfrm>
                      <a:prstGeom prst="rect">
                        <a:avLst/>
                      </a:prstGeom>
                      <a:solidFill>
                        <a:srgbClr val="EEF9F4"/>
                      </a:solidFill>
                      <a:ln w="28575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9203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370888" y="6267450"/>
            <a:ext cx="368300" cy="2746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CF53593-56A6-486F-AD01-18AD576A3885}" type="slidenum">
              <a:rPr lang="ru-RU">
                <a:solidFill>
                  <a:srgbClr val="FFFFFF"/>
                </a:solidFill>
              </a:rPr>
              <a:pPr eaLnBrk="1" hangingPunct="1"/>
              <a:t>21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076" name="Прямоугольник 11"/>
          <p:cNvSpPr>
            <a:spLocks noChangeArrowheads="1"/>
          </p:cNvSpPr>
          <p:nvPr/>
        </p:nvSpPr>
        <p:spPr bwMode="auto">
          <a:xfrm>
            <a:off x="4572000" y="1376363"/>
            <a:ext cx="4230688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/>
              <a:t> </a:t>
            </a:r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</p:txBody>
      </p:sp>
      <p:sp>
        <p:nvSpPr>
          <p:cNvPr id="3079" name="Прямоугольник 19"/>
          <p:cNvSpPr>
            <a:spLocks noChangeArrowheads="1"/>
          </p:cNvSpPr>
          <p:nvPr/>
        </p:nvSpPr>
        <p:spPr bwMode="auto">
          <a:xfrm>
            <a:off x="7839075" y="3889375"/>
            <a:ext cx="900113" cy="728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4287025" y="4511078"/>
            <a:ext cx="4686925" cy="2031325"/>
          </a:xfrm>
          <a:prstGeom prst="rect">
            <a:avLst/>
          </a:prstGeom>
          <a:solidFill>
            <a:srgbClr val="FFFFB7">
              <a:alpha val="68000"/>
            </a:srgbClr>
          </a:solidFill>
          <a:ln w="190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1450" indent="-171450"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1400" b="1" dirty="0">
                <a:solidFill>
                  <a:srgbClr val="C00000"/>
                </a:solidFill>
              </a:rPr>
              <a:t>Организовать рабочую группу для подготовки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400" b="1" dirty="0">
                <a:solidFill>
                  <a:srgbClr val="C00000"/>
                </a:solidFill>
              </a:rPr>
              <a:t>предложений по снижению </a:t>
            </a:r>
            <a:r>
              <a:rPr lang="ru-RU" sz="1400" b="1" dirty="0" err="1">
                <a:solidFill>
                  <a:srgbClr val="C00000"/>
                </a:solidFill>
              </a:rPr>
              <a:t>родоразрешений</a:t>
            </a:r>
            <a:r>
              <a:rPr lang="ru-RU" sz="1400" b="1" dirty="0">
                <a:solidFill>
                  <a:srgbClr val="C00000"/>
                </a:solidFill>
              </a:rPr>
              <a:t> путем операции КС 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400" b="1" dirty="0">
                <a:solidFill>
                  <a:srgbClr val="C00000"/>
                </a:solidFill>
              </a:rPr>
              <a:t>Разработать план мероприятий по снижению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400" b="1" dirty="0">
                <a:solidFill>
                  <a:srgbClr val="C00000"/>
                </a:solidFill>
              </a:rPr>
              <a:t>операций КС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400" b="1" dirty="0">
                <a:solidFill>
                  <a:srgbClr val="C00000"/>
                </a:solidFill>
                <a:latin typeface="+mj-lt"/>
              </a:rPr>
              <a:t>Определить целевые показатели частоты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400" b="1" dirty="0">
                <a:solidFill>
                  <a:srgbClr val="C00000"/>
                </a:solidFill>
                <a:latin typeface="+mj-lt"/>
              </a:rPr>
              <a:t>операции КС с учетом группы учреждений</a:t>
            </a:r>
          </a:p>
          <a:p>
            <a:pPr marL="171450" indent="-171450"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1400" b="1" dirty="0">
                <a:solidFill>
                  <a:srgbClr val="C00000"/>
                </a:solidFill>
                <a:latin typeface="+mj-lt"/>
              </a:rPr>
              <a:t>Организовать Центр компетенции на базе ГАУ РПЦ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27932" y="706437"/>
            <a:ext cx="8281987" cy="466725"/>
          </a:xfrm>
          <a:prstGeom prst="rect">
            <a:avLst/>
          </a:prstGeom>
        </p:spPr>
        <p:txBody>
          <a:bodyPr/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2000" b="1" dirty="0">
                <a:solidFill>
                  <a:schemeClr val="bg1"/>
                </a:solidFill>
              </a:rPr>
              <a:t>СНИЖЕНИЕ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ЧАСТОТЫ ОПЕРАЦИИ КЕСАРЕВА СЕЧЕНИЯ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305609" y="1173163"/>
            <a:ext cx="4686925" cy="302593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9050">
            <a:solidFill>
              <a:srgbClr val="C00000"/>
            </a:solidFill>
          </a:ln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</a:rPr>
              <a:t>Количество плановых КС </a:t>
            </a:r>
            <a:r>
              <a:rPr lang="ru-RU" sz="1400" b="1" dirty="0"/>
              <a:t>увеличилось на 169 </a:t>
            </a:r>
          </a:p>
          <a:p>
            <a:pPr>
              <a:defRPr/>
            </a:pPr>
            <a:r>
              <a:rPr lang="ru-RU" sz="1400" b="1" dirty="0"/>
              <a:t>(с 422 до 591 – на 1,4%). </a:t>
            </a:r>
          </a:p>
          <a:p>
            <a:pPr>
              <a:defRPr/>
            </a:pPr>
            <a:endParaRPr lang="ru-RU" sz="1400" b="1" dirty="0"/>
          </a:p>
          <a:p>
            <a:pPr>
              <a:defRPr/>
            </a:pPr>
            <a:r>
              <a:rPr lang="ru-RU" sz="1400" b="1" dirty="0"/>
              <a:t>В учреждениях увеличилось:</a:t>
            </a:r>
          </a:p>
          <a:p>
            <a:pPr>
              <a:defRPr/>
            </a:pPr>
            <a:r>
              <a:rPr lang="ru-RU" sz="1400" b="1" dirty="0"/>
              <a:t>2 группы – на 74 (с 158 до 232 – на 46,8%) </a:t>
            </a:r>
          </a:p>
          <a:p>
            <a:pPr>
              <a:defRPr/>
            </a:pPr>
            <a:r>
              <a:rPr lang="ru-RU" sz="1400" b="1" dirty="0"/>
              <a:t>3 группы – на 95 (с 264 до 359 – на 35,9%)</a:t>
            </a:r>
            <a:endParaRPr lang="ru-RU" sz="14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ru-RU" sz="14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sz="1400" b="1" dirty="0">
                <a:solidFill>
                  <a:srgbClr val="C00000"/>
                </a:solidFill>
              </a:rPr>
              <a:t>Количество экстренных КС</a:t>
            </a:r>
            <a:r>
              <a:rPr lang="ru-RU" sz="1400" b="1" dirty="0"/>
              <a:t> увеличилось на 288 </a:t>
            </a:r>
          </a:p>
          <a:p>
            <a:pPr>
              <a:defRPr/>
            </a:pPr>
            <a:r>
              <a:rPr lang="ru-RU" sz="1400" b="1" dirty="0"/>
              <a:t>(с 707 до 995 – на 40,7%). </a:t>
            </a:r>
          </a:p>
          <a:p>
            <a:pPr>
              <a:defRPr/>
            </a:pPr>
            <a:endParaRPr lang="ru-RU" sz="1400" b="1" dirty="0"/>
          </a:p>
          <a:p>
            <a:pPr>
              <a:defRPr/>
            </a:pPr>
            <a:r>
              <a:rPr lang="ru-RU" sz="1400" b="1" dirty="0"/>
              <a:t>В учреждениях увеличилось:</a:t>
            </a:r>
          </a:p>
          <a:p>
            <a:pPr>
              <a:defRPr/>
            </a:pPr>
            <a:r>
              <a:rPr lang="ru-RU" sz="1400" b="1" dirty="0"/>
              <a:t>2 группы – на 54 (с 291 до 345 – на 18,5%)</a:t>
            </a:r>
          </a:p>
          <a:p>
            <a:pPr>
              <a:defRPr/>
            </a:pPr>
            <a:r>
              <a:rPr lang="ru-RU" sz="1400" b="1" dirty="0"/>
              <a:t>3 группы – на 234 (с 416 до 650 – на 56,3%)</a:t>
            </a:r>
            <a:endParaRPr lang="ru-RU" sz="1400" dirty="0"/>
          </a:p>
        </p:txBody>
      </p:sp>
      <p:pic>
        <p:nvPicPr>
          <p:cNvPr id="13" name="Picture 2" descr="Картинки по запросу пожилые медицинские работники клипар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5609" y="4199095"/>
            <a:ext cx="1296232" cy="311983"/>
          </a:xfrm>
          <a:prstGeom prst="rect">
            <a:avLst/>
          </a:prstGeom>
          <a:noFill/>
        </p:spPr>
      </p:pic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667A0E05-6D88-4B66-929A-2ECFC84BFF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2073868"/>
              </p:ext>
            </p:extLst>
          </p:nvPr>
        </p:nvGraphicFramePr>
        <p:xfrm>
          <a:off x="239113" y="1265200"/>
          <a:ext cx="3894616" cy="2620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1E5F368D-0F04-46AD-B7B4-7DBB59D162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9375602"/>
              </p:ext>
            </p:extLst>
          </p:nvPr>
        </p:nvGraphicFramePr>
        <p:xfrm>
          <a:off x="239113" y="3957424"/>
          <a:ext cx="3894616" cy="2620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03466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370888" y="6267450"/>
            <a:ext cx="368300" cy="2746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698626-A4B3-4BA3-9D68-BD18FF76911B}" type="slidenum">
              <a:rPr lang="ru-RU">
                <a:solidFill>
                  <a:srgbClr val="FFFFFF"/>
                </a:solidFill>
              </a:rPr>
              <a:pPr/>
              <a:t>22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3318" name="TextBox 1"/>
          <p:cNvSpPr txBox="1">
            <a:spLocks noChangeArrowheads="1"/>
          </p:cNvSpPr>
          <p:nvPr/>
        </p:nvSpPr>
        <p:spPr bwMode="auto">
          <a:xfrm>
            <a:off x="5327650" y="1160463"/>
            <a:ext cx="1404938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1400" b="1">
                <a:solidFill>
                  <a:srgbClr val="7030A0"/>
                </a:solidFill>
              </a:rPr>
              <a:t>Что сделано:</a:t>
            </a:r>
          </a:p>
        </p:txBody>
      </p:sp>
      <p:sp>
        <p:nvSpPr>
          <p:cNvPr id="13323" name="Прямоугольник 19"/>
          <p:cNvSpPr>
            <a:spLocks noChangeArrowheads="1"/>
          </p:cNvSpPr>
          <p:nvPr/>
        </p:nvSpPr>
        <p:spPr bwMode="auto">
          <a:xfrm>
            <a:off x="7839076" y="3890055"/>
            <a:ext cx="900112" cy="728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3434013" y="1538626"/>
            <a:ext cx="5495147" cy="4770537"/>
          </a:xfrm>
          <a:prstGeom prst="rect">
            <a:avLst/>
          </a:prstGeom>
          <a:solidFill>
            <a:srgbClr val="FFFFB7">
              <a:alpha val="68000"/>
            </a:srgbClr>
          </a:solidFill>
          <a:ln w="28575">
            <a:solidFill>
              <a:srgbClr val="CC3300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/>
              <a:t>Функционирует кабинет </a:t>
            </a:r>
            <a:r>
              <a:rPr lang="ru-RU" altLang="ru-RU" sz="1600" b="1" dirty="0" err="1"/>
              <a:t>пренатальной</a:t>
            </a:r>
            <a:r>
              <a:rPr lang="ru-RU" altLang="ru-RU" sz="1600" b="1" dirty="0"/>
              <a:t> диагностики нарушений развития ребёнка на базе медико-генетического центра консультативной поликлиники РПЦ.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/>
              <a:t>Врачи УЗД (5 человек) кабинета имеют </a:t>
            </a:r>
            <a:r>
              <a:rPr lang="en-US" altLang="ru-RU" sz="1600" b="1" dirty="0"/>
              <a:t>FMF</a:t>
            </a:r>
            <a:r>
              <a:rPr lang="ru-RU" altLang="ru-RU" sz="1600" b="1" dirty="0"/>
              <a:t> сертификаты и ежегодно его подтверждают.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/>
              <a:t>Врачи экспертного уровня  проводят ежегодно </a:t>
            </a:r>
          </a:p>
          <a:p>
            <a:pPr algn="just">
              <a:spcBef>
                <a:spcPts val="0"/>
              </a:spcBef>
              <a:defRPr/>
            </a:pPr>
            <a:r>
              <a:rPr lang="ru-RU" altLang="ru-RU" sz="1600" b="1" dirty="0"/>
              <a:t>в среднем 3 000-3500 исследований  (2017 – 2 958; 2018 – 3 431).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1600" b="1" dirty="0"/>
              <a:t>Работает </a:t>
            </a:r>
            <a:r>
              <a:rPr lang="ru-RU" altLang="ru-RU" sz="1600" b="1" dirty="0" err="1"/>
              <a:t>Пренатальный</a:t>
            </a:r>
            <a:r>
              <a:rPr lang="ru-RU" altLang="ru-RU" sz="1600" b="1" dirty="0"/>
              <a:t> консилиум, заседания </a:t>
            </a:r>
          </a:p>
          <a:p>
            <a:pPr algn="just">
              <a:spcBef>
                <a:spcPts val="0"/>
              </a:spcBef>
              <a:defRPr/>
            </a:pPr>
            <a:r>
              <a:rPr lang="ru-RU" altLang="ru-RU" sz="1600" b="1" dirty="0"/>
              <a:t>1 раз в неделю. </a:t>
            </a:r>
          </a:p>
          <a:p>
            <a:pPr algn="just">
              <a:spcBef>
                <a:spcPts val="0"/>
              </a:spcBef>
              <a:defRPr/>
            </a:pPr>
            <a:r>
              <a:rPr lang="ru-RU" altLang="ru-RU" sz="1600" b="1" dirty="0"/>
              <a:t>В 2019 году проведено 26 заседаний консилиума, рассмотрено 85 случаев, прервано по заключению ПК 35 беременности (41,2%).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cs typeface="Times New Roman" panose="02020603050405020304" pitchFamily="18" charset="0"/>
              </a:rPr>
              <a:t>Организовано проведение </a:t>
            </a:r>
            <a:r>
              <a:rPr lang="ru-RU" sz="1600" b="1" dirty="0" err="1">
                <a:cs typeface="Times New Roman" panose="02020603050405020304" pitchFamily="18" charset="0"/>
              </a:rPr>
              <a:t>пренатальной</a:t>
            </a:r>
            <a:endParaRPr lang="ru-RU" sz="1600" b="1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ru-RU" sz="1600" b="1" dirty="0">
                <a:cs typeface="Times New Roman" panose="02020603050405020304" pitchFamily="18" charset="0"/>
              </a:rPr>
              <a:t>(дородовой) диагностики нарушения развития ребенка в 1 и 2 триместрах на базе медико-генетической консультации РПЦ (приказ МЗ КО от 20.12.2018 № 737). 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57200" y="692696"/>
            <a:ext cx="8281988" cy="467768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3366"/>
                </a:solidFill>
                <a:latin typeface="+mj-lt"/>
                <a:ea typeface="+mj-ea"/>
                <a:cs typeface="Microsoft YaHei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3366"/>
                </a:solidFill>
                <a:latin typeface="Arial" charset="0"/>
                <a:ea typeface="Microsoft YaHei" pitchFamily="32" charset="-122"/>
                <a:cs typeface="Microsoft YaHei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3366"/>
                </a:solidFill>
                <a:latin typeface="Arial" charset="0"/>
                <a:ea typeface="Microsoft YaHei" pitchFamily="32" charset="-122"/>
                <a:cs typeface="Microsoft YaHei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3366"/>
                </a:solidFill>
                <a:latin typeface="Arial" charset="0"/>
                <a:ea typeface="Microsoft YaHei" pitchFamily="32" charset="-122"/>
                <a:cs typeface="Microsoft YaHei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3366"/>
                </a:solidFill>
                <a:latin typeface="Arial" charset="0"/>
                <a:ea typeface="Microsoft YaHei" pitchFamily="32" charset="-122"/>
                <a:cs typeface="Microsoft YaHei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3366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3366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3366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3366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r>
              <a:rPr lang="ru-RU" altLang="ru-RU" sz="1800" kern="0" dirty="0" err="1">
                <a:solidFill>
                  <a:schemeClr val="bg1"/>
                </a:solidFill>
              </a:rPr>
              <a:t>П</a:t>
            </a:r>
            <a:r>
              <a:rPr lang="ru-RU" altLang="ru-RU" sz="1800" b="1" kern="0" dirty="0" err="1">
                <a:solidFill>
                  <a:schemeClr val="bg1"/>
                </a:solidFill>
              </a:rPr>
              <a:t>ренатальная</a:t>
            </a:r>
            <a:r>
              <a:rPr lang="ru-RU" altLang="ru-RU" sz="1800" b="1" kern="0" dirty="0">
                <a:solidFill>
                  <a:schemeClr val="bg1"/>
                </a:solidFill>
              </a:rPr>
              <a:t> диагностика нарушений развития ребенка</a:t>
            </a:r>
            <a:r>
              <a:rPr lang="ru-RU" altLang="ru-RU" sz="1800" b="1" kern="0" dirty="0">
                <a:solidFill>
                  <a:schemeClr val="tx1"/>
                </a:solidFill>
              </a:rPr>
              <a:t/>
            </a:r>
            <a:br>
              <a:rPr lang="ru-RU" altLang="ru-RU" sz="1800" b="1" kern="0" dirty="0">
                <a:solidFill>
                  <a:schemeClr val="tx1"/>
                </a:solidFill>
              </a:rPr>
            </a:br>
            <a:r>
              <a:rPr lang="ru-RU" altLang="ru-RU" sz="1800" b="1" kern="0" dirty="0">
                <a:solidFill>
                  <a:srgbClr val="000000"/>
                </a:solidFill>
              </a:rPr>
              <a:t> </a:t>
            </a:r>
            <a:br>
              <a:rPr lang="ru-RU" altLang="ru-RU" sz="1800" b="1" kern="0" dirty="0">
                <a:solidFill>
                  <a:srgbClr val="000000"/>
                </a:solidFill>
              </a:rPr>
            </a:br>
            <a:endParaRPr lang="ru-RU" sz="1800" kern="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8522" y="5013176"/>
            <a:ext cx="3211816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altLang="ru-RU" sz="1500" b="1" kern="0" dirty="0">
                <a:solidFill>
                  <a:srgbClr val="7030A0"/>
                </a:solidFill>
              </a:rPr>
              <a:t>За 6 мес. 2019 г. по отношению к АППГ 2018 год охват ранним </a:t>
            </a:r>
            <a:r>
              <a:rPr lang="ru-RU" altLang="ru-RU" sz="1500" b="1" kern="0" dirty="0" err="1">
                <a:solidFill>
                  <a:srgbClr val="7030A0"/>
                </a:solidFill>
              </a:rPr>
              <a:t>пренатальным</a:t>
            </a:r>
            <a:r>
              <a:rPr lang="ru-RU" altLang="ru-RU" sz="1500" b="1" kern="0" dirty="0">
                <a:solidFill>
                  <a:srgbClr val="7030A0"/>
                </a:solidFill>
              </a:rPr>
              <a:t> скринингом (11,3-13,6 н) </a:t>
            </a:r>
            <a:r>
              <a:rPr lang="ru-RU" altLang="ru-RU" sz="1500" b="1" kern="0" dirty="0">
                <a:solidFill>
                  <a:srgbClr val="C00000"/>
                </a:solidFill>
              </a:rPr>
              <a:t>уменьшился на 1,4%  составил 95,3% </a:t>
            </a:r>
          </a:p>
          <a:p>
            <a:r>
              <a:rPr lang="ru-RU" altLang="ru-RU" sz="1500" b="1" kern="0" dirty="0">
                <a:solidFill>
                  <a:srgbClr val="7030A0"/>
                </a:solidFill>
              </a:rPr>
              <a:t>(6 мес. 2018 г. – 96,4%)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38522" y="1160464"/>
            <a:ext cx="3996506" cy="29368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icrosoft YaHei" pitchFamily="32" charset="-122"/>
              </a:rPr>
              <a:t>Охват ранним </a:t>
            </a:r>
            <a:r>
              <a:rPr kumimoji="0" lang="ru-RU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icrosoft YaHei" pitchFamily="32" charset="-122"/>
              </a:rPr>
              <a:t>пренатальным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icrosoft YaHei" pitchFamily="32" charset="-122"/>
              </a:rPr>
              <a:t> скринингом</a:t>
            </a:r>
          </a:p>
        </p:txBody>
      </p:sp>
      <p:graphicFrame>
        <p:nvGraphicFramePr>
          <p:cNvPr id="10" name="Picture 124">
            <a:extLst>
              <a:ext uri="{FF2B5EF4-FFF2-40B4-BE49-F238E27FC236}">
                <a16:creationId xmlns:a16="http://schemas.microsoft.com/office/drawing/2014/main" id="{14B176D3-3818-4530-AAD4-CC1ACA2B3838}"/>
              </a:ext>
            </a:extLst>
          </p:cNvPr>
          <p:cNvGraphicFramePr>
            <a:extLst>
              <a:ext uri="smNativeData">
                <pr:smNativeData xmlns:pr="smNativeData" xmlns:p14="http://schemas.microsoft.com/office/powerpoint/2010/main" xmlns="" val="SMDATA_18_YEkwXRMAAAAlAAAAMgAAAA0AAAAAkAAAAEgAAACQAAAASAAAAAAAAAAAAAAAAAAAAAEAAABQAAAAAAAAAAAA4D8AAAAAAADgPwAAAAAAAOA/AAAAAAAA4D8AAAAAAADgPwAAAAAAAOA/AAAAAAAA4D8AAAAAAADgPwAAAAAAAOA/AAAAAAAA4D8CAAAAjAAAAAAAAAAAAAAAAMyZDP///wgAAAAAAAAAAAAAAAAAAAAAAAAAAAAAAAAAAAAAZAAAAAEAAABAAAAAAAAAAAAAAAAAAAAAAAAAAAAAAAAAAAAAAAAAAAAAAAAAAAAAAAAAAAAAAAAAAAAAAAAAAAAAAAAAAAAAAAAAAAAAAAAAAAAAAAAAAAAAAAAAAAAAFAAAADwAAAABAAAAAAAAAMwzAAAt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IAAAD3+/cAAAAAAAAAAAAAAAAAAAAAAAAAAABkAAAAZAAAAAEAAAAjAAAABAAAAGQAAAAXAAAAFAAAAAAAAAAAAAAA/38AAP9/AAAAAAAACQAAAAQAAAAAAAAADAAAABAAAAAAAAAAAAAAAAAAAAAAAAAAHgAAAGgAAAAAAAAAAAAAAAAAAAAAAAAAAAAAABAnAAAQJwAAAAAAAAAAAAAAAAAAAAAAAAAAAAAAAAAAAAAAAAAAAAAUAAAAAAAAAMDA/wAAAAAAZAAAADIAAAAAAAAAZAAAAAAAAAB/f38AAAAAACIAAAAYAAAAAAAAAAAAAAAAAAAAAAAAAAAAAAAAAAAAJAAAACQAAAAAAAAABwAAAAAAAAAAAAAAAAAAAAAAAAAAAAAAAAAAAH9/fwAlAAAAWAAAAAAAAAAAAAAAAAAAAAAAAAAAAAAAAAAAAAAAAAAAAAAAAAAAAAAAAAAAAAAAPwAAAAAAAACghgEAAAAAAAAAAAAAAAAADAAAAAEAAAAAAAAAAAAAAAAAAAAfAAAAVAAAAADMmQX///8BAAAAAAAAAAAAAAAAAAAAAAAAAAAAAAAAAAAAAAAAAADMMwAAf39/AICAgAPMzMwAwMD/AH9/fwAAAAAAAAAAAAAAAAD///8A9/v3ACEAAAAYAAAAFAAAABEBAABqCQAAtxQAAPQdAAAQAAAAJgAAAAgAAAD//////////w=="/>
              </a:ext>
            </a:extLst>
          </p:cNvGraphicFramePr>
          <p:nvPr>
            <p:extLst>
              <p:ext uri="{D42A27DB-BD31-4B8C-83A1-F6EECF244321}">
                <p14:modId xmlns:p14="http://schemas.microsoft.com/office/powerpoint/2010/main" val="1001896859"/>
              </p:ext>
            </p:extLst>
          </p:nvPr>
        </p:nvGraphicFramePr>
        <p:xfrm>
          <a:off x="173039" y="1530351"/>
          <a:ext cx="3211816" cy="3410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480" name="Worksheet" r:id="rId4" imgW="3857769" imgH="2114593" progId="Excel.Sheet.8">
                  <p:embed/>
                </p:oleObj>
              </mc:Choice>
              <mc:Fallback>
                <p:oleObj name="Worksheet" r:id="rId4" imgW="3857769" imgH="2114593" progId="Excel.Sheet.8">
                  <p:embed/>
                  <p:pic>
                    <p:nvPicPr>
                      <p:cNvPr id="6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9" y="1530351"/>
                        <a:ext cx="3211816" cy="341081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CC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1903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370888" y="6267450"/>
            <a:ext cx="368300" cy="2746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698626-A4B3-4BA3-9D68-BD18FF76911B}" type="slidenum">
              <a:rPr lang="ru-RU">
                <a:solidFill>
                  <a:srgbClr val="FFFFFF"/>
                </a:solidFill>
              </a:rPr>
              <a:pPr/>
              <a:t>23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3323" name="Прямоугольник 19"/>
          <p:cNvSpPr>
            <a:spLocks noChangeArrowheads="1"/>
          </p:cNvSpPr>
          <p:nvPr/>
        </p:nvSpPr>
        <p:spPr bwMode="auto">
          <a:xfrm>
            <a:off x="7839076" y="3890055"/>
            <a:ext cx="900112" cy="728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57200" y="692696"/>
            <a:ext cx="8281988" cy="467768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3366"/>
                </a:solidFill>
                <a:latin typeface="+mj-lt"/>
                <a:ea typeface="+mj-ea"/>
                <a:cs typeface="Microsoft YaHei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3366"/>
                </a:solidFill>
                <a:latin typeface="Arial" charset="0"/>
                <a:ea typeface="Microsoft YaHei" pitchFamily="32" charset="-122"/>
                <a:cs typeface="Microsoft YaHei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3366"/>
                </a:solidFill>
                <a:latin typeface="Arial" charset="0"/>
                <a:ea typeface="Microsoft YaHei" pitchFamily="32" charset="-122"/>
                <a:cs typeface="Microsoft YaHei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3366"/>
                </a:solidFill>
                <a:latin typeface="Arial" charset="0"/>
                <a:ea typeface="Microsoft YaHei" pitchFamily="32" charset="-122"/>
                <a:cs typeface="Microsoft YaHei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3366"/>
                </a:solidFill>
                <a:latin typeface="Arial" charset="0"/>
                <a:ea typeface="Microsoft YaHei" pitchFamily="32" charset="-122"/>
                <a:cs typeface="Microsoft YaHei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3366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3366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3366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3366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r>
              <a:rPr lang="ru-RU" altLang="ru-RU" sz="1800" kern="0" dirty="0" err="1">
                <a:solidFill>
                  <a:schemeClr val="bg1"/>
                </a:solidFill>
              </a:rPr>
              <a:t>П</a:t>
            </a:r>
            <a:r>
              <a:rPr lang="ru-RU" altLang="ru-RU" sz="1800" b="1" kern="0" dirty="0" err="1">
                <a:solidFill>
                  <a:schemeClr val="bg1"/>
                </a:solidFill>
              </a:rPr>
              <a:t>ренатальная</a:t>
            </a:r>
            <a:r>
              <a:rPr lang="ru-RU" altLang="ru-RU" sz="1800" b="1" kern="0" dirty="0">
                <a:solidFill>
                  <a:schemeClr val="bg1"/>
                </a:solidFill>
              </a:rPr>
              <a:t> диагностика нарушений развития ребенка</a:t>
            </a:r>
            <a:endParaRPr lang="ru-RU" sz="1800" kern="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698" y="1517869"/>
            <a:ext cx="3846237" cy="51552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400" b="1" kern="0" dirty="0">
                <a:solidFill>
                  <a:srgbClr val="7030A0"/>
                </a:solidFill>
              </a:rPr>
              <a:t>За 6 мес. 2019 г. группа высокого риска по хромосомной патологии плода составила </a:t>
            </a:r>
            <a:r>
              <a:rPr lang="ru-RU" sz="1400" b="1" kern="0" dirty="0">
                <a:solidFill>
                  <a:srgbClr val="FF0000"/>
                </a:solidFill>
              </a:rPr>
              <a:t>1,6% (62 чел.)</a:t>
            </a:r>
            <a:r>
              <a:rPr lang="ru-RU" sz="1400" b="1" kern="0" dirty="0">
                <a:solidFill>
                  <a:srgbClr val="7030A0"/>
                </a:solidFill>
              </a:rPr>
              <a:t> </a:t>
            </a:r>
          </a:p>
          <a:p>
            <a:r>
              <a:rPr lang="ru-RU" sz="1400" b="1" kern="0" dirty="0">
                <a:solidFill>
                  <a:srgbClr val="7030A0"/>
                </a:solidFill>
              </a:rPr>
              <a:t>(6 мес. 2018 г. – </a:t>
            </a:r>
            <a:r>
              <a:rPr lang="ru-RU" sz="1400" b="1" kern="0" dirty="0">
                <a:solidFill>
                  <a:srgbClr val="FF0000"/>
                </a:solidFill>
              </a:rPr>
              <a:t>1,5%</a:t>
            </a:r>
            <a:r>
              <a:rPr lang="ru-RU" sz="1400" b="1" kern="0" dirty="0">
                <a:solidFill>
                  <a:srgbClr val="7030A0"/>
                </a:solidFill>
              </a:rPr>
              <a:t> - 80 чел.).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b="1" kern="0" dirty="0">
                <a:solidFill>
                  <a:srgbClr val="7030A0"/>
                </a:solidFill>
              </a:rPr>
              <a:t>За 6 мес. 2019 г. проведено </a:t>
            </a:r>
          </a:p>
          <a:p>
            <a:r>
              <a:rPr lang="ru-RU" sz="1400" b="1" kern="0" dirty="0">
                <a:solidFill>
                  <a:srgbClr val="FF0000"/>
                </a:solidFill>
              </a:rPr>
              <a:t>112</a:t>
            </a:r>
            <a:r>
              <a:rPr lang="ru-RU" sz="1400" b="1" kern="0" dirty="0">
                <a:solidFill>
                  <a:srgbClr val="7030A0"/>
                </a:solidFill>
              </a:rPr>
              <a:t> инвазивные процедуры </a:t>
            </a:r>
          </a:p>
          <a:p>
            <a:r>
              <a:rPr lang="ru-RU" sz="1400" b="1" kern="0" dirty="0">
                <a:solidFill>
                  <a:srgbClr val="7030A0"/>
                </a:solidFill>
              </a:rPr>
              <a:t>(6 мес. 2018 г. – 77): </a:t>
            </a:r>
          </a:p>
          <a:p>
            <a:r>
              <a:rPr lang="ru-RU" sz="1400" b="1" kern="0" dirty="0">
                <a:solidFill>
                  <a:srgbClr val="7030A0"/>
                </a:solidFill>
              </a:rPr>
              <a:t>биопсия хориона – </a:t>
            </a:r>
            <a:r>
              <a:rPr lang="ru-RU" sz="1400" b="1" kern="0" dirty="0">
                <a:solidFill>
                  <a:srgbClr val="FF0000"/>
                </a:solidFill>
              </a:rPr>
              <a:t>8% (9 ч.),</a:t>
            </a:r>
            <a:r>
              <a:rPr lang="ru-RU" sz="1400" b="1" kern="0" dirty="0">
                <a:solidFill>
                  <a:srgbClr val="FFC000"/>
                </a:solidFill>
              </a:rPr>
              <a:t> </a:t>
            </a:r>
            <a:r>
              <a:rPr lang="ru-RU" sz="1400" b="1" kern="0" dirty="0" err="1">
                <a:solidFill>
                  <a:srgbClr val="7030A0"/>
                </a:solidFill>
              </a:rPr>
              <a:t>амниоцентез</a:t>
            </a:r>
            <a:r>
              <a:rPr lang="ru-RU" sz="1400" b="1" kern="0" dirty="0">
                <a:solidFill>
                  <a:srgbClr val="7030A0"/>
                </a:solidFill>
              </a:rPr>
              <a:t> –</a:t>
            </a:r>
            <a:r>
              <a:rPr lang="ru-RU" sz="1400" b="1" kern="0" dirty="0">
                <a:solidFill>
                  <a:srgbClr val="FFC000"/>
                </a:solidFill>
              </a:rPr>
              <a:t> </a:t>
            </a:r>
            <a:r>
              <a:rPr lang="ru-RU" sz="1400" b="1" kern="0" dirty="0">
                <a:solidFill>
                  <a:srgbClr val="FF0000"/>
                </a:solidFill>
              </a:rPr>
              <a:t>86,6% (97 ч.), </a:t>
            </a:r>
          </a:p>
          <a:p>
            <a:r>
              <a:rPr lang="ru-RU" sz="1400" b="1" kern="0" dirty="0" err="1">
                <a:solidFill>
                  <a:srgbClr val="7030A0"/>
                </a:solidFill>
              </a:rPr>
              <a:t>кордоцентез</a:t>
            </a:r>
            <a:r>
              <a:rPr lang="ru-RU" sz="1400" b="1" kern="0" dirty="0">
                <a:solidFill>
                  <a:srgbClr val="7030A0"/>
                </a:solidFill>
              </a:rPr>
              <a:t> – </a:t>
            </a:r>
            <a:r>
              <a:rPr lang="ru-RU" sz="1400" b="1" kern="0" dirty="0">
                <a:solidFill>
                  <a:srgbClr val="FF0000"/>
                </a:solidFill>
              </a:rPr>
              <a:t>5,4% (6 ч.);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b="1" kern="0" dirty="0">
                <a:solidFill>
                  <a:srgbClr val="7030A0"/>
                </a:solidFill>
              </a:rPr>
              <a:t>Количество поздних инвазивных методов, подтверждающих диагноз (</a:t>
            </a:r>
            <a:r>
              <a:rPr lang="ru-RU" sz="1400" b="1" kern="0" dirty="0" err="1">
                <a:solidFill>
                  <a:srgbClr val="7030A0"/>
                </a:solidFill>
              </a:rPr>
              <a:t>кордоцентез</a:t>
            </a:r>
            <a:r>
              <a:rPr lang="ru-RU" sz="1400" b="1" kern="0" dirty="0">
                <a:solidFill>
                  <a:srgbClr val="7030A0"/>
                </a:solidFill>
              </a:rPr>
              <a:t> и др.) составило 5,4% </a:t>
            </a:r>
          </a:p>
          <a:p>
            <a:r>
              <a:rPr lang="ru-RU" sz="1400" b="1" kern="0" dirty="0">
                <a:solidFill>
                  <a:srgbClr val="7030A0"/>
                </a:solidFill>
              </a:rPr>
              <a:t>(6 чел.) 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kern="0" dirty="0">
                <a:solidFill>
                  <a:srgbClr val="7030A0"/>
                </a:solidFill>
              </a:rPr>
              <a:t>встали на д/учет во 2 </a:t>
            </a:r>
            <a:r>
              <a:rPr lang="ru-RU" sz="1400" b="1" kern="0" dirty="0" err="1">
                <a:solidFill>
                  <a:srgbClr val="7030A0"/>
                </a:solidFill>
              </a:rPr>
              <a:t>трим</a:t>
            </a:r>
            <a:r>
              <a:rPr lang="ru-RU" sz="1400" b="1" kern="0" dirty="0">
                <a:solidFill>
                  <a:srgbClr val="7030A0"/>
                </a:solidFill>
              </a:rPr>
              <a:t>. (</a:t>
            </a:r>
            <a:r>
              <a:rPr lang="en-US" sz="1400" b="1" kern="0" dirty="0">
                <a:solidFill>
                  <a:srgbClr val="7030A0"/>
                </a:solidFill>
              </a:rPr>
              <a:t>&gt;</a:t>
            </a:r>
            <a:r>
              <a:rPr lang="ru-RU" sz="1400" b="1" kern="0" dirty="0">
                <a:solidFill>
                  <a:srgbClr val="7030A0"/>
                </a:solidFill>
              </a:rPr>
              <a:t> 16 н.),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kern="0" dirty="0">
                <a:solidFill>
                  <a:srgbClr val="7030A0"/>
                </a:solidFill>
              </a:rPr>
              <a:t>по заключению генетика</a:t>
            </a:r>
          </a:p>
          <a:p>
            <a:r>
              <a:rPr lang="ru-RU" sz="1400" b="1" kern="0" dirty="0">
                <a:solidFill>
                  <a:srgbClr val="7030A0"/>
                </a:solidFill>
              </a:rPr>
              <a:t>(определение структуры хромосом).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300" b="1" kern="0" dirty="0">
                <a:solidFill>
                  <a:srgbClr val="7030A0"/>
                </a:solidFill>
              </a:rPr>
              <a:t>За 6 мес. 2019 г. число выявленных хромосомных заболеваний составило </a:t>
            </a:r>
            <a:r>
              <a:rPr lang="ru-RU" sz="1300" b="1" kern="0" dirty="0">
                <a:solidFill>
                  <a:srgbClr val="FF0000"/>
                </a:solidFill>
              </a:rPr>
              <a:t>20 чел. </a:t>
            </a:r>
            <a:r>
              <a:rPr lang="ru-RU" sz="1300" b="1" kern="0" dirty="0">
                <a:solidFill>
                  <a:srgbClr val="7030A0"/>
                </a:solidFill>
              </a:rPr>
              <a:t>(0,5% от числа прошедших скрининг) </a:t>
            </a:r>
          </a:p>
          <a:p>
            <a:r>
              <a:rPr lang="ru-RU" sz="1300" b="1" kern="0" dirty="0">
                <a:solidFill>
                  <a:srgbClr val="7030A0"/>
                </a:solidFill>
              </a:rPr>
              <a:t>(6 мес. 2018 г. – 12 чел. – 0,3%).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300" b="1" kern="0" dirty="0">
                <a:solidFill>
                  <a:srgbClr val="7030A0"/>
                </a:solidFill>
              </a:rPr>
              <a:t>число выявленных ВПР – </a:t>
            </a:r>
            <a:r>
              <a:rPr lang="ru-RU" sz="1300" b="1" kern="0" dirty="0">
                <a:solidFill>
                  <a:srgbClr val="FF0000"/>
                </a:solidFill>
              </a:rPr>
              <a:t>67 чел. </a:t>
            </a:r>
          </a:p>
          <a:p>
            <a:r>
              <a:rPr lang="ru-RU" sz="1300" b="1" kern="0" dirty="0">
                <a:solidFill>
                  <a:srgbClr val="7030A0"/>
                </a:solidFill>
              </a:rPr>
              <a:t>(1,8% от числа прошедших скрининг) </a:t>
            </a:r>
          </a:p>
          <a:p>
            <a:r>
              <a:rPr lang="ru-RU" sz="1300" b="1" kern="0" dirty="0">
                <a:solidFill>
                  <a:srgbClr val="7030A0"/>
                </a:solidFill>
              </a:rPr>
              <a:t>(6 мес. 2018 г. – 54 чел. – 1,3%). 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38522" y="1160464"/>
            <a:ext cx="3996506" cy="29368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icrosoft YaHei" pitchFamily="32" charset="-122"/>
              </a:rPr>
              <a:t>Охват ранним </a:t>
            </a:r>
            <a:r>
              <a:rPr kumimoji="0" lang="ru-RU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icrosoft YaHei" pitchFamily="32" charset="-122"/>
              </a:rPr>
              <a:t>пренатальным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icrosoft YaHei" pitchFamily="32" charset="-122"/>
              </a:rPr>
              <a:t> скринингом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135028" y="1168801"/>
            <a:ext cx="4820375" cy="5500559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0000"/>
              </a:buClr>
              <a:buSzPct val="100000"/>
            </a:pPr>
            <a:r>
              <a:rPr lang="ru-RU" sz="1350" b="1" dirty="0">
                <a:solidFill>
                  <a:srgbClr val="FF0000"/>
                </a:solidFill>
              </a:rPr>
              <a:t>ИТОГИ 6 мес. 2019 года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350" b="1" dirty="0">
                <a:solidFill>
                  <a:schemeClr val="tx1"/>
                </a:solidFill>
              </a:rPr>
              <a:t>Выявлено 87 ВПР (хромосомных аберраций и анатомических дефектов). 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350" b="1" dirty="0">
                <a:solidFill>
                  <a:schemeClr val="tx1"/>
                </a:solidFill>
              </a:rPr>
              <a:t>Частота ВПР – 2,3%. 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350" b="1" dirty="0">
                <a:solidFill>
                  <a:schemeClr val="tx1"/>
                </a:solidFill>
              </a:rPr>
              <a:t>Прервано 35 случая (40,2%). </a:t>
            </a:r>
          </a:p>
          <a:p>
            <a:pPr eaLnBrk="1" hangingPunct="1">
              <a:buClr>
                <a:srgbClr val="000000"/>
              </a:buClr>
              <a:buSzPct val="100000"/>
            </a:pPr>
            <a:endParaRPr lang="ru-RU" sz="1350" b="1" dirty="0">
              <a:solidFill>
                <a:srgbClr val="FFC000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350" b="1" dirty="0">
                <a:solidFill>
                  <a:srgbClr val="C00000"/>
                </a:solidFill>
              </a:rPr>
              <a:t>Показатель перинатальной смертности 0,7</a:t>
            </a:r>
            <a:r>
              <a:rPr lang="ru-RU" altLang="ru-RU" sz="1350" b="1" dirty="0">
                <a:solidFill>
                  <a:srgbClr val="C00000"/>
                </a:solidFill>
                <a:cs typeface="Times New Roman" pitchFamily="18" charset="0"/>
              </a:rPr>
              <a:t>‰ </a:t>
            </a:r>
            <a:r>
              <a:rPr lang="ru-RU" sz="1350" b="1" dirty="0">
                <a:solidFill>
                  <a:srgbClr val="C00000"/>
                </a:solidFill>
              </a:rPr>
              <a:t>– 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350" b="1" dirty="0">
                <a:solidFill>
                  <a:srgbClr val="C00000"/>
                </a:solidFill>
              </a:rPr>
              <a:t>3 случая: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350" b="1" dirty="0">
                <a:solidFill>
                  <a:schemeClr val="tx1"/>
                </a:solidFill>
              </a:rPr>
              <a:t>М – 2 случая, РНС – 1 случай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350" b="1" dirty="0">
                <a:solidFill>
                  <a:schemeClr val="tx1"/>
                </a:solidFill>
              </a:rPr>
              <a:t>Причинная структура перинатальной смертности среди ВПР: 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350" b="1" dirty="0">
                <a:solidFill>
                  <a:schemeClr val="tx1"/>
                </a:solidFill>
              </a:rPr>
              <a:t>МВПР – 2 сл. (66,6%) (М + РНС)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350" b="1" dirty="0">
                <a:solidFill>
                  <a:schemeClr val="tx1"/>
                </a:solidFill>
              </a:rPr>
              <a:t>ВПР МВС – 1 сл. (33,3%) (М)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350" b="1" dirty="0">
                <a:solidFill>
                  <a:schemeClr val="tx1"/>
                </a:solidFill>
              </a:rPr>
              <a:t>Поздняя диагностика – 3 сл. (100%)</a:t>
            </a:r>
            <a:endParaRPr lang="ru-RU" sz="1350" b="1" dirty="0">
              <a:solidFill>
                <a:srgbClr val="FF0000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400" b="1" dirty="0">
                <a:solidFill>
                  <a:srgbClr val="FF0000"/>
                </a:solidFill>
              </a:rPr>
              <a:t>Показатель младенческой смертности среди ВПР 1,5</a:t>
            </a:r>
            <a:r>
              <a:rPr lang="ru-RU" altLang="ru-RU" sz="1400" b="1" dirty="0">
                <a:solidFill>
                  <a:srgbClr val="FF0000"/>
                </a:solidFill>
                <a:cs typeface="Times New Roman" pitchFamily="18" charset="0"/>
              </a:rPr>
              <a:t>‰ </a:t>
            </a:r>
            <a:r>
              <a:rPr lang="ru-RU" sz="1400" b="1" dirty="0">
                <a:solidFill>
                  <a:srgbClr val="FF0000"/>
                </a:solidFill>
              </a:rPr>
              <a:t>– 7 случаев </a:t>
            </a:r>
            <a:endParaRPr lang="ru-RU" sz="1400" b="1" dirty="0">
              <a:solidFill>
                <a:srgbClr val="C00000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400" b="1" dirty="0">
                <a:solidFill>
                  <a:srgbClr val="C00000"/>
                </a:solidFill>
              </a:rPr>
              <a:t>Структура:</a:t>
            </a:r>
            <a:r>
              <a:rPr lang="ru-RU" sz="1400" b="1" dirty="0">
                <a:solidFill>
                  <a:srgbClr val="7030A0"/>
                </a:solidFill>
              </a:rPr>
              <a:t> 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400" b="1" dirty="0">
                <a:solidFill>
                  <a:srgbClr val="7030A0"/>
                </a:solidFill>
              </a:rPr>
              <a:t>ВПС – 4 сл. (57,1%) 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400" b="1" dirty="0">
                <a:solidFill>
                  <a:srgbClr val="7030A0"/>
                </a:solidFill>
              </a:rPr>
              <a:t>МВПР – 2 случая (28,6%) 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400" b="1" dirty="0">
                <a:solidFill>
                  <a:srgbClr val="7030A0"/>
                </a:solidFill>
              </a:rPr>
              <a:t>ВПР ЦНС – 1 сл. (14,3%) </a:t>
            </a:r>
          </a:p>
          <a:p>
            <a:pPr eaLnBrk="1" hangingPunct="1">
              <a:buClr>
                <a:srgbClr val="000000"/>
              </a:buClr>
              <a:buSzPct val="100000"/>
            </a:pPr>
            <a:endParaRPr lang="ru-RU" sz="1400" b="1" dirty="0">
              <a:solidFill>
                <a:srgbClr val="C00000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400" b="1" dirty="0">
                <a:solidFill>
                  <a:srgbClr val="C00000"/>
                </a:solidFill>
              </a:rPr>
              <a:t>Причины рождения детей с летальными ВПР: 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7030A0"/>
                </a:solidFill>
              </a:rPr>
              <a:t>ВПР диагностирован в 3 триместре – 2 сл. (28,5%) </a:t>
            </a:r>
          </a:p>
          <a:p>
            <a:pPr marL="171450" indent="-171450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7030A0"/>
                </a:solidFill>
              </a:rPr>
              <a:t>затрудненная диагностика, поздняя манифестация – 2 сл. (28,5%); </a:t>
            </a:r>
          </a:p>
          <a:p>
            <a:pPr marL="171450" indent="-171450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7030A0"/>
                </a:solidFill>
              </a:rPr>
              <a:t>грубые пороки ВПС – 3 случая (42,8%)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9305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5"/>
            <a:ext cx="8232775" cy="360040"/>
          </a:xfrm>
        </p:spPr>
        <p:txBody>
          <a:bodyPr/>
          <a:lstStyle/>
          <a:p>
            <a:r>
              <a:rPr lang="ru-RU" sz="2000" b="1" dirty="0">
                <a:solidFill>
                  <a:schemeClr val="bg1"/>
                </a:solidFill>
              </a:rPr>
              <a:t>ПЕРИНАТАЛЬНАЯ СМЕРТНОСТЬ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4294967295"/>
          </p:nvPr>
        </p:nvSpPr>
        <p:spPr>
          <a:xfrm>
            <a:off x="8370888" y="6267450"/>
            <a:ext cx="368300" cy="274638"/>
          </a:xfrm>
          <a:prstGeom prst="rect">
            <a:avLst/>
          </a:prstGeom>
        </p:spPr>
        <p:txBody>
          <a:bodyPr/>
          <a:lstStyle/>
          <a:p>
            <a:fld id="{23967E1F-6893-4D33-8041-96363BA2F9C3}" type="slidenum">
              <a:rPr lang="ru-RU" altLang="ru-RU" smtClean="0"/>
              <a:pPr/>
              <a:t>24</a:t>
            </a:fld>
            <a:endParaRPr lang="ru-RU" altLang="ru-RU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01162" y="3455012"/>
            <a:ext cx="4171950" cy="1171732"/>
          </a:xfrm>
          <a:prstGeom prst="rect">
            <a:avLst/>
          </a:prstGeom>
          <a:solidFill>
            <a:srgbClr val="FFFFCC"/>
          </a:solidFill>
          <a:ln w="19050">
            <a:solidFill>
              <a:srgbClr val="C00000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b="1" dirty="0">
                <a:solidFill>
                  <a:srgbClr val="000000"/>
                </a:solidFill>
                <a:latin typeface="+mn-lt"/>
              </a:rPr>
              <a:t>За 6 мес. 2019 г. по отношению к АППГ 2018 показатель ПС увеличился на </a:t>
            </a:r>
            <a:r>
              <a:rPr lang="ru-RU" altLang="ru-RU" sz="1400" b="1" dirty="0">
                <a:solidFill>
                  <a:schemeClr val="tx1"/>
                </a:solidFill>
                <a:latin typeface="+mn-lt"/>
              </a:rPr>
              <a:t>24,3% </a:t>
            </a:r>
          </a:p>
          <a:p>
            <a:pPr algn="just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b="1" dirty="0">
                <a:solidFill>
                  <a:schemeClr val="tx1"/>
                </a:solidFill>
                <a:latin typeface="+mn-lt"/>
              </a:rPr>
              <a:t>(с 7,0</a:t>
            </a:r>
            <a:r>
              <a:rPr lang="ru-RU" altLang="ru-RU" sz="14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‰ до 8,7‰) за счет:</a:t>
            </a:r>
            <a:r>
              <a:rPr lang="ru-RU" altLang="ru-RU" sz="1400" b="1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 algn="just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b="1" dirty="0">
                <a:solidFill>
                  <a:schemeClr val="tx1"/>
                </a:solidFill>
                <a:latin typeface="+mn-lt"/>
              </a:rPr>
              <a:t>роста </a:t>
            </a:r>
            <a:r>
              <a:rPr lang="ru-RU" altLang="ru-RU" sz="1400" b="1" dirty="0">
                <a:solidFill>
                  <a:srgbClr val="000000"/>
                </a:solidFill>
                <a:latin typeface="+mn-lt"/>
              </a:rPr>
              <a:t>РНС в 3 раза</a:t>
            </a:r>
            <a:r>
              <a:rPr lang="ru-RU" altLang="ru-RU" sz="1400" b="1" dirty="0">
                <a:solidFill>
                  <a:schemeClr val="tx1"/>
                </a:solidFill>
                <a:latin typeface="+mn-lt"/>
              </a:rPr>
              <a:t> (с 0,8</a:t>
            </a:r>
            <a:r>
              <a:rPr lang="ru-RU" altLang="ru-RU" sz="14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‰ до 2,4‰)</a:t>
            </a:r>
            <a:r>
              <a:rPr lang="ru-RU" altLang="ru-RU" sz="1400" b="1" dirty="0">
                <a:solidFill>
                  <a:srgbClr val="000000"/>
                </a:solidFill>
                <a:latin typeface="+mn-lt"/>
              </a:rPr>
              <a:t> и </a:t>
            </a:r>
          </a:p>
          <a:p>
            <a:pPr algn="just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b="1" dirty="0">
                <a:solidFill>
                  <a:srgbClr val="000000"/>
                </a:solidFill>
                <a:latin typeface="+mn-lt"/>
              </a:rPr>
              <a:t>М на 1,6</a:t>
            </a:r>
            <a:r>
              <a:rPr lang="ru-RU" altLang="ru-RU" sz="14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‰</a:t>
            </a:r>
            <a:r>
              <a:rPr lang="ru-RU" altLang="ru-RU" sz="14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altLang="ru-RU" sz="1400" b="1" dirty="0">
                <a:solidFill>
                  <a:schemeClr val="tx1"/>
                </a:solidFill>
                <a:latin typeface="+mn-lt"/>
              </a:rPr>
              <a:t>(с 6,2</a:t>
            </a:r>
            <a:r>
              <a:rPr lang="ru-RU" altLang="ru-RU" sz="14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‰ до 6,3‰) </a:t>
            </a:r>
            <a:endParaRPr lang="ru-RU" altLang="ru-RU" sz="1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4583835" y="2687328"/>
            <a:ext cx="4300685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defRPr/>
            </a:pPr>
            <a:r>
              <a:rPr lang="ru-RU" altLang="ru-RU" sz="145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ПС </a:t>
            </a:r>
            <a:r>
              <a:rPr lang="ru-RU" altLang="ru-RU" sz="1450" b="1" kern="0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6 мес. 2019 г. </a:t>
            </a:r>
            <a:r>
              <a:rPr lang="ru-RU" altLang="ru-RU" sz="145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в учреждениях: </a:t>
            </a:r>
          </a:p>
          <a:p>
            <a:pPr>
              <a:defRPr/>
            </a:pPr>
            <a:r>
              <a:rPr lang="ru-RU" altLang="ru-RU" sz="145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2 группы – 8,1‰ (17 сл.), </a:t>
            </a:r>
          </a:p>
          <a:p>
            <a:pPr>
              <a:defRPr/>
            </a:pPr>
            <a:r>
              <a:rPr lang="ru-RU" altLang="ru-RU" sz="145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3 группы – 9,7‰ (23 сл.)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402194130"/>
              </p:ext>
            </p:extLst>
          </p:nvPr>
        </p:nvGraphicFramePr>
        <p:xfrm>
          <a:off x="320580" y="4725144"/>
          <a:ext cx="4133114" cy="192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 bwMode="auto">
          <a:xfrm>
            <a:off x="4590473" y="1157299"/>
            <a:ext cx="4302007" cy="140760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0000"/>
              </a:buClr>
              <a:buSzPct val="100000"/>
            </a:pP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Microsoft YaHei" pitchFamily="32" charset="-122"/>
              </a:rPr>
              <a:t>За 6 мес. 2019 г. 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kumimoji="0" lang="ru-RU" sz="14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icrosoft YaHei" pitchFamily="32" charset="-122"/>
              </a:rPr>
              <a:t>Показатель ПС составил </a:t>
            </a:r>
            <a:r>
              <a:rPr lang="ru-RU" sz="1450" b="1" dirty="0">
                <a:solidFill>
                  <a:schemeClr val="tx1"/>
                </a:solidFill>
                <a:latin typeface="+mn-lt"/>
                <a:ea typeface="Microsoft YaHei" pitchFamily="32" charset="-122"/>
              </a:rPr>
              <a:t>8</a:t>
            </a:r>
            <a:r>
              <a:rPr kumimoji="0" lang="ru-RU" sz="14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icrosoft YaHei" pitchFamily="32" charset="-122"/>
              </a:rPr>
              <a:t>,7</a:t>
            </a:r>
            <a:r>
              <a:rPr lang="ru-RU" altLang="ru-RU" sz="145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‰ (40 чел.) 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altLang="ru-RU" sz="145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(6 мес. 2018 г. – 7,0‰ – 45 чел.)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kumimoji="0" lang="ru-RU" sz="145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Microsoft YaHei" pitchFamily="32" charset="-122"/>
                <a:cs typeface="Times New Roman" pitchFamily="18" charset="0"/>
              </a:rPr>
              <a:t>М </a:t>
            </a:r>
            <a:r>
              <a:rPr lang="ru-RU" altLang="ru-RU" sz="145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– </a:t>
            </a:r>
            <a:r>
              <a:rPr lang="ru-RU" altLang="ru-RU" sz="1450" b="1" dirty="0">
                <a:solidFill>
                  <a:srgbClr val="000000"/>
                </a:solidFill>
                <a:latin typeface="+mn-lt"/>
                <a:ea typeface="Microsoft YaHei" pitchFamily="32" charset="-122"/>
                <a:cs typeface="Times New Roman" pitchFamily="18" charset="0"/>
              </a:rPr>
              <a:t> 6</a:t>
            </a:r>
            <a:r>
              <a:rPr kumimoji="0" lang="ru-RU" sz="145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Microsoft YaHei" pitchFamily="32" charset="-122"/>
                <a:cs typeface="Times New Roman" pitchFamily="18" charset="0"/>
              </a:rPr>
              <a:t>,3</a:t>
            </a:r>
            <a:r>
              <a:rPr lang="ru-RU" altLang="ru-RU" sz="145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‰ (29 ч.) (6 мес. 2018 г. – 6,2‰ – 32 ч.)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450" b="1" dirty="0">
                <a:solidFill>
                  <a:srgbClr val="000000"/>
                </a:solidFill>
                <a:latin typeface="+mn-lt"/>
                <a:ea typeface="Microsoft YaHei" pitchFamily="32" charset="-122"/>
                <a:cs typeface="Times New Roman" pitchFamily="18" charset="0"/>
              </a:rPr>
              <a:t>РНС </a:t>
            </a:r>
            <a:r>
              <a:rPr lang="ru-RU" altLang="ru-RU" sz="145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– </a:t>
            </a:r>
            <a:r>
              <a:rPr lang="ru-RU" altLang="ru-RU" sz="1450" b="1" dirty="0">
                <a:solidFill>
                  <a:srgbClr val="000000"/>
                </a:solidFill>
                <a:latin typeface="+mn-lt"/>
                <a:ea typeface="Microsoft YaHei" pitchFamily="32" charset="-122"/>
                <a:cs typeface="Times New Roman" pitchFamily="18" charset="0"/>
              </a:rPr>
              <a:t> 2</a:t>
            </a:r>
            <a:r>
              <a:rPr lang="ru-RU" sz="1450" b="1" dirty="0">
                <a:solidFill>
                  <a:srgbClr val="000000"/>
                </a:solidFill>
                <a:latin typeface="+mn-lt"/>
                <a:ea typeface="Microsoft YaHei" pitchFamily="32" charset="-122"/>
                <a:cs typeface="Times New Roman" pitchFamily="18" charset="0"/>
              </a:rPr>
              <a:t>,4</a:t>
            </a:r>
            <a:r>
              <a:rPr lang="ru-RU" altLang="ru-RU" sz="145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‰ (11 ч.) (6 мес. 2018 г. – 0,8‰ – 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altLang="ru-RU" sz="145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13 чел.)</a:t>
            </a:r>
          </a:p>
          <a:p>
            <a:pPr eaLnBrk="1" hangingPunct="1">
              <a:buClr>
                <a:srgbClr val="000000"/>
              </a:buClr>
              <a:buSzPct val="100000"/>
            </a:pPr>
            <a:endParaRPr lang="ru-RU" alt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Объект 7">
            <a:extLst>
              <a:ext uri="{FF2B5EF4-FFF2-40B4-BE49-F238E27FC236}">
                <a16:creationId xmlns:a16="http://schemas.microsoft.com/office/drawing/2014/main" id="{A247D262-D741-4E59-9B95-92599774DA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4928954"/>
              </p:ext>
            </p:extLst>
          </p:nvPr>
        </p:nvGraphicFramePr>
        <p:xfrm>
          <a:off x="4579959" y="3690640"/>
          <a:ext cx="4310066" cy="1872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557076" y="5666179"/>
            <a:ext cx="4310066" cy="525401"/>
          </a:xfrm>
          <a:prstGeom prst="rect">
            <a:avLst/>
          </a:prstGeom>
          <a:solidFill>
            <a:srgbClr val="FFFFCC"/>
          </a:solidFill>
          <a:ln w="19050">
            <a:solidFill>
              <a:srgbClr val="C00000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b="1" dirty="0">
                <a:solidFill>
                  <a:srgbClr val="7030A0"/>
                </a:solidFill>
                <a:latin typeface="+mn-lt"/>
              </a:rPr>
              <a:t>Соотношение РНС и мертворождаемости</a:t>
            </a:r>
          </a:p>
          <a:p>
            <a:pPr algn="just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b="1" dirty="0">
                <a:solidFill>
                  <a:srgbClr val="7030A0"/>
                </a:solidFill>
                <a:latin typeface="+mn-lt"/>
              </a:rPr>
              <a:t>2017 г. 1:4,4; 2018 г. 1:4,5; 6 мес. 2019 г. 1:2,6</a:t>
            </a:r>
          </a:p>
        </p:txBody>
      </p:sp>
      <p:graphicFrame>
        <p:nvGraphicFramePr>
          <p:cNvPr id="14" name="Объект 8">
            <a:extLst>
              <a:ext uri="{FF2B5EF4-FFF2-40B4-BE49-F238E27FC236}">
                <a16:creationId xmlns:a16="http://schemas.microsoft.com/office/drawing/2014/main" id="{17A208D8-7A3C-49CA-BB36-70D110724B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4402536"/>
              </p:ext>
            </p:extLst>
          </p:nvPr>
        </p:nvGraphicFramePr>
        <p:xfrm>
          <a:off x="344488" y="1157288"/>
          <a:ext cx="4122737" cy="215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08" name="Worksheet" r:id="rId5" imgW="5657754" imgH="3438468" progId="Excel.Sheet.8">
                  <p:embed/>
                </p:oleObj>
              </mc:Choice>
              <mc:Fallback>
                <p:oleObj name="Worksheet" r:id="rId5" imgW="5657754" imgH="3438468" progId="Excel.Sheet.8">
                  <p:embed/>
                  <p:pic>
                    <p:nvPicPr>
                      <p:cNvPr id="5" name="Объект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1157288"/>
                        <a:ext cx="4122737" cy="215741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1829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C283B5-C04C-4538-8446-B6C43DD1F2F7}"/>
              </a:ext>
            </a:extLst>
          </p:cNvPr>
          <p:cNvSpPr txBox="1">
            <a:spLocks/>
          </p:cNvSpPr>
          <p:nvPr/>
        </p:nvSpPr>
        <p:spPr>
          <a:xfrm>
            <a:off x="511320" y="730882"/>
            <a:ext cx="8229138" cy="45099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2052" b="1" kern="0" dirty="0">
                <a:latin typeface="Calibri" pitchFamily="34" charset="0"/>
                <a:cs typeface="Calibri" pitchFamily="34" charset="0"/>
              </a:rPr>
              <a:t>Структура перинатальной смертности 6 мес. 2019 год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91657A0-11B3-4EAC-8390-7A0ADCB902F8}"/>
              </a:ext>
            </a:extLst>
          </p:cNvPr>
          <p:cNvSpPr/>
          <p:nvPr/>
        </p:nvSpPr>
        <p:spPr>
          <a:xfrm>
            <a:off x="264325" y="3224441"/>
            <a:ext cx="3026295" cy="305507"/>
          </a:xfrm>
          <a:prstGeom prst="rect">
            <a:avLst/>
          </a:prstGeom>
        </p:spPr>
        <p:txBody>
          <a:bodyPr wrap="square" lIns="89193" tIns="44596" rIns="89193" bIns="4459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prstClr val="black"/>
                </a:solidFill>
                <a:latin typeface="Calibri" panose="020F0502020204030204" pitchFamily="34" charset="0"/>
              </a:rPr>
              <a:t>Структура мертворождаемости  (%)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61F4EAD1-428D-44CA-B40E-69F6FD7BDA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6275550"/>
              </p:ext>
            </p:extLst>
          </p:nvPr>
        </p:nvGraphicFramePr>
        <p:xfrm>
          <a:off x="4926596" y="1602415"/>
          <a:ext cx="3808418" cy="1774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18FF7128-5CC5-4F5F-9DA5-F0AD956BAD7F}"/>
              </a:ext>
            </a:extLst>
          </p:cNvPr>
          <p:cNvSpPr txBox="1"/>
          <p:nvPr/>
        </p:nvSpPr>
        <p:spPr>
          <a:xfrm>
            <a:off x="228973" y="5460535"/>
            <a:ext cx="3982987" cy="10926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Из  29 случаев мертворождений:  </a:t>
            </a:r>
          </a:p>
          <a:p>
            <a:r>
              <a:rPr lang="ru-RU" sz="13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13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Антенатальная гибель плода – 25 случаев (86,2%)</a:t>
            </a:r>
          </a:p>
          <a:p>
            <a:r>
              <a:rPr lang="ru-RU" sz="13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- </a:t>
            </a:r>
            <a:r>
              <a:rPr lang="ru-RU" sz="1300" b="1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Интранатальная</a:t>
            </a:r>
            <a:r>
              <a:rPr lang="ru-RU" sz="13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гибель плода – 4 случая (13,8%</a:t>
            </a:r>
            <a:r>
              <a:rPr lang="ru-RU" sz="1112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18" name="CustomShape 2"/>
          <p:cNvSpPr/>
          <p:nvPr/>
        </p:nvSpPr>
        <p:spPr>
          <a:xfrm>
            <a:off x="8416304" y="6288216"/>
            <a:ext cx="324154" cy="20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0774"/>
            <a:r>
              <a:rPr lang="ru-RU" sz="1368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 11</a:t>
            </a:r>
            <a:endParaRPr lang="ru-RU" sz="1026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F70BBDA8-0D3D-4D28-A4B4-BACA794E8F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0159052"/>
              </p:ext>
            </p:extLst>
          </p:nvPr>
        </p:nvGraphicFramePr>
        <p:xfrm>
          <a:off x="636192" y="1518164"/>
          <a:ext cx="3647775" cy="1851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349708" y="2226831"/>
            <a:ext cx="53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0" dirty="0">
                <a:solidFill>
                  <a:srgbClr val="000000"/>
                </a:solidFill>
                <a:latin typeface="Arial"/>
                <a:ea typeface="Microsoft YaHei"/>
              </a:rPr>
              <a:t>25 ч.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739877" y="1986116"/>
            <a:ext cx="4459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0" dirty="0">
                <a:solidFill>
                  <a:srgbClr val="000000"/>
                </a:solidFill>
                <a:latin typeface="Arial"/>
                <a:ea typeface="Microsoft YaHei"/>
              </a:rPr>
              <a:t>3 ч.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044809" y="2339842"/>
            <a:ext cx="53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0" dirty="0">
                <a:solidFill>
                  <a:srgbClr val="000000"/>
                </a:solidFill>
                <a:latin typeface="Arial"/>
                <a:ea typeface="Microsoft YaHei"/>
              </a:rPr>
              <a:t>29 ч.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314231" y="1935296"/>
            <a:ext cx="53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0" dirty="0">
                <a:solidFill>
                  <a:srgbClr val="000000"/>
                </a:solidFill>
                <a:latin typeface="Arial"/>
                <a:ea typeface="Microsoft YaHei"/>
              </a:rPr>
              <a:t>11 ч.</a:t>
            </a:r>
            <a:endParaRPr lang="ru-RU" dirty="0"/>
          </a:p>
        </p:txBody>
      </p:sp>
      <p:graphicFrame>
        <p:nvGraphicFramePr>
          <p:cNvPr id="32" name="Диаграмма 31">
            <a:extLst>
              <a:ext uri="{FF2B5EF4-FFF2-40B4-BE49-F238E27FC236}">
                <a16:creationId xmlns:a16="http://schemas.microsoft.com/office/drawing/2014/main" id="{F70BBDA8-0D3D-4D28-A4B4-BACA794E8F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101178"/>
              </p:ext>
            </p:extLst>
          </p:nvPr>
        </p:nvGraphicFramePr>
        <p:xfrm>
          <a:off x="162752" y="3414074"/>
          <a:ext cx="3888432" cy="2033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1285668" y="4438477"/>
            <a:ext cx="4876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0" dirty="0">
                <a:solidFill>
                  <a:srgbClr val="000000"/>
                </a:solidFill>
                <a:latin typeface="Arial"/>
                <a:ea typeface="Microsoft YaHei"/>
              </a:rPr>
              <a:t>25ч.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841682" y="3928162"/>
            <a:ext cx="4459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0" dirty="0">
                <a:solidFill>
                  <a:srgbClr val="000000"/>
                </a:solidFill>
                <a:latin typeface="Arial"/>
                <a:ea typeface="Microsoft YaHei"/>
              </a:rPr>
              <a:t>4 ч.</a:t>
            </a:r>
            <a:endParaRPr lang="ru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491657A0-11B3-4EAC-8390-7A0ADCB902F8}"/>
              </a:ext>
            </a:extLst>
          </p:cNvPr>
          <p:cNvSpPr/>
          <p:nvPr/>
        </p:nvSpPr>
        <p:spPr>
          <a:xfrm>
            <a:off x="343352" y="1181880"/>
            <a:ext cx="4308850" cy="336284"/>
          </a:xfrm>
          <a:prstGeom prst="rect">
            <a:avLst/>
          </a:prstGeom>
        </p:spPr>
        <p:txBody>
          <a:bodyPr wrap="square" lIns="89193" tIns="44596" rIns="89193" bIns="4459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Структура перинатальной смертности (%)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4411676" y="3347181"/>
            <a:ext cx="4406980" cy="32059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Microsoft YaHei" pitchFamily="32" charset="-122"/>
              </a:rPr>
              <a:t>Из </a:t>
            </a:r>
            <a:r>
              <a:rPr lang="ru-RU" sz="1400" b="1" dirty="0">
                <a:solidFill>
                  <a:srgbClr val="C00000"/>
                </a:solidFill>
                <a:latin typeface="Arial" charset="0"/>
                <a:ea typeface="Microsoft YaHei" pitchFamily="32" charset="-122"/>
              </a:rPr>
              <a:t>29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Microsoft YaHei" pitchFamily="32" charset="-122"/>
              </a:rPr>
              <a:t> сл. </a:t>
            </a:r>
            <a:r>
              <a:rPr lang="ru-RU" sz="1400" b="1" dirty="0">
                <a:solidFill>
                  <a:srgbClr val="C00000"/>
                </a:solidFill>
                <a:latin typeface="Arial" charset="0"/>
                <a:ea typeface="Microsoft YaHei" pitchFamily="32" charset="-122"/>
              </a:rPr>
              <a:t>м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Microsoft YaHei" pitchFamily="32" charset="-122"/>
              </a:rPr>
              <a:t>ертворождаемости: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b="1" dirty="0">
                <a:solidFill>
                  <a:srgbClr val="7030A0"/>
                </a:solidFill>
                <a:latin typeface="Arial" charset="0"/>
                <a:ea typeface="Microsoft YaHei" pitchFamily="32" charset="-122"/>
              </a:rPr>
              <a:t>антенатальная гипоксия и гибель плода – 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b="1" dirty="0">
                <a:solidFill>
                  <a:srgbClr val="7030A0"/>
                </a:solidFill>
                <a:latin typeface="Arial" charset="0"/>
                <a:ea typeface="Microsoft YaHei" pitchFamily="32" charset="-122"/>
              </a:rPr>
              <a:t>25 случаев (86,2%)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b="1" dirty="0">
                <a:solidFill>
                  <a:srgbClr val="7030A0"/>
                </a:solidFill>
                <a:latin typeface="Arial" charset="0"/>
                <a:ea typeface="Microsoft YaHei" pitchFamily="32" charset="-122"/>
              </a:rPr>
              <a:t>ВПР – 3 случая (10,3%)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b="1" dirty="0">
                <a:solidFill>
                  <a:srgbClr val="7030A0"/>
                </a:solidFill>
                <a:latin typeface="Arial" charset="0"/>
                <a:ea typeface="Microsoft YaHei" pitchFamily="32" charset="-122"/>
              </a:rPr>
              <a:t>ВУИ – 1 случай (3,5%) 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Microsoft YaHei" pitchFamily="32" charset="-122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Microsoft YaHei" pitchFamily="32" charset="-122"/>
              </a:rPr>
              <a:t>По месту оказания медицинской помощи: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400" b="1" dirty="0">
                <a:solidFill>
                  <a:srgbClr val="7030A0"/>
                </a:solidFill>
                <a:latin typeface="Arial" charset="0"/>
                <a:ea typeface="Microsoft YaHei" pitchFamily="32" charset="-122"/>
              </a:rPr>
              <a:t>2 группа – 15 случаев (59,4%)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400" b="1" dirty="0">
                <a:solidFill>
                  <a:srgbClr val="7030A0"/>
                </a:solidFill>
                <a:latin typeface="Arial" charset="0"/>
                <a:ea typeface="Microsoft YaHei" pitchFamily="32" charset="-122"/>
              </a:rPr>
              <a:t>3 группа – 14 случаев (40,6%)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400" b="1" dirty="0">
                <a:solidFill>
                  <a:srgbClr val="C00000"/>
                </a:solidFill>
                <a:latin typeface="Arial" charset="0"/>
                <a:ea typeface="Microsoft YaHei" pitchFamily="32" charset="-122"/>
              </a:rPr>
              <a:t>По сроку </a:t>
            </a:r>
            <a:r>
              <a:rPr lang="ru-RU" sz="1400" b="1" dirty="0" err="1">
                <a:solidFill>
                  <a:srgbClr val="C00000"/>
                </a:solidFill>
                <a:latin typeface="Arial" charset="0"/>
                <a:ea typeface="Microsoft YaHei" pitchFamily="32" charset="-122"/>
              </a:rPr>
              <a:t>гестации</a:t>
            </a:r>
            <a:r>
              <a:rPr lang="ru-RU" sz="1400" b="1" dirty="0">
                <a:solidFill>
                  <a:srgbClr val="C00000"/>
                </a:solidFill>
                <a:latin typeface="Arial" charset="0"/>
                <a:ea typeface="Microsoft YaHei" pitchFamily="32" charset="-122"/>
              </a:rPr>
              <a:t> и массе:</a:t>
            </a:r>
          </a:p>
          <a:p>
            <a:r>
              <a:rPr lang="ru-RU" sz="1400" b="1" dirty="0">
                <a:solidFill>
                  <a:srgbClr val="7030A0"/>
                </a:solidFill>
                <a:latin typeface="+mn-lt"/>
                <a:cs typeface="Calibri" panose="020F0502020204030204" pitchFamily="34" charset="0"/>
              </a:rPr>
              <a:t>Из 29 случаев: </a:t>
            </a:r>
          </a:p>
          <a:p>
            <a:r>
              <a:rPr lang="ru-RU" sz="1400" b="1" dirty="0">
                <a:solidFill>
                  <a:srgbClr val="7030A0"/>
                </a:solidFill>
                <a:latin typeface="+mn-lt"/>
                <a:cs typeface="Calibri" panose="020F0502020204030204" pitchFamily="34" charset="0"/>
              </a:rPr>
              <a:t>Недоношенные – 21 случай (72,4%):  </a:t>
            </a:r>
          </a:p>
          <a:p>
            <a:r>
              <a:rPr lang="ru-RU" sz="1400" b="1" dirty="0">
                <a:solidFill>
                  <a:srgbClr val="7030A0"/>
                </a:solidFill>
                <a:latin typeface="+mn-lt"/>
                <a:cs typeface="Calibri" panose="020F0502020204030204" pitchFamily="34" charset="0"/>
              </a:rPr>
              <a:t> с ЭНМТ – 4 случая, с ОНМТ – 5 случаев, </a:t>
            </a:r>
          </a:p>
          <a:p>
            <a:r>
              <a:rPr lang="ru-RU" sz="1400" b="1" dirty="0">
                <a:solidFill>
                  <a:srgbClr val="7030A0"/>
                </a:solidFill>
                <a:latin typeface="+mn-lt"/>
                <a:cs typeface="Calibri" panose="020F0502020204030204" pitchFamily="34" charset="0"/>
              </a:rPr>
              <a:t>более 1,5 кг (</a:t>
            </a:r>
            <a:r>
              <a:rPr lang="ru-RU" sz="1400" b="1" dirty="0">
                <a:solidFill>
                  <a:srgbClr val="7030A0"/>
                </a:solidFill>
                <a:cs typeface="Calibri" panose="020F0502020204030204" pitchFamily="34" charset="0"/>
              </a:rPr>
              <a:t>33 – 36 нед.) </a:t>
            </a:r>
            <a:r>
              <a:rPr lang="ru-RU" sz="1400" b="1" dirty="0">
                <a:solidFill>
                  <a:srgbClr val="7030A0"/>
                </a:solidFill>
                <a:latin typeface="+mn-lt"/>
                <a:cs typeface="Calibri" panose="020F0502020204030204" pitchFamily="34" charset="0"/>
              </a:rPr>
              <a:t>– 12 случаев.</a:t>
            </a:r>
          </a:p>
          <a:p>
            <a:r>
              <a:rPr lang="ru-RU" sz="1400" b="1" dirty="0">
                <a:solidFill>
                  <a:srgbClr val="7030A0"/>
                </a:solidFill>
                <a:latin typeface="+mn-lt"/>
                <a:cs typeface="Calibri" panose="020F0502020204030204" pitchFamily="34" charset="0"/>
              </a:rPr>
              <a:t>Доношенные – 8 случаев (27,5%)</a:t>
            </a:r>
            <a:endParaRPr lang="ru-RU" sz="1400" dirty="0">
              <a:solidFill>
                <a:srgbClr val="7030A0"/>
              </a:solidFill>
              <a:latin typeface="Arial" charset="0"/>
              <a:ea typeface="Microsoft YaHei" pitchFamily="32" charset="-122"/>
            </a:endParaRPr>
          </a:p>
          <a:p>
            <a:pPr eaLnBrk="1" hangingPunct="1">
              <a:buClr>
                <a:srgbClr val="000000"/>
              </a:buClr>
              <a:buSzPct val="100000"/>
            </a:pPr>
            <a:endParaRPr lang="ru-RU" sz="1050" dirty="0">
              <a:solidFill>
                <a:schemeClr val="tx1"/>
              </a:solidFill>
              <a:latin typeface="Arial" charset="0"/>
              <a:ea typeface="Microsoft YaHei" pitchFamily="32" charset="-122"/>
            </a:endParaRPr>
          </a:p>
          <a:p>
            <a:pPr eaLnBrk="1" hangingPunct="1">
              <a:buClr>
                <a:srgbClr val="000000"/>
              </a:buClr>
              <a:buSzPct val="100000"/>
            </a:pPr>
            <a:endParaRPr lang="ru-RU" sz="1050" dirty="0">
              <a:solidFill>
                <a:schemeClr val="tx1"/>
              </a:solidFill>
              <a:latin typeface="Arial" charset="0"/>
              <a:ea typeface="Microsoft YaHei" pitchFamily="32" charset="-122"/>
            </a:endParaRPr>
          </a:p>
          <a:p>
            <a:pPr eaLnBrk="1" hangingPunct="1">
              <a:buClr>
                <a:srgbClr val="000000"/>
              </a:buClr>
              <a:buSzPct val="100000"/>
            </a:pPr>
            <a:endParaRPr lang="ru-RU" sz="1050" dirty="0">
              <a:solidFill>
                <a:schemeClr val="tx1"/>
              </a:solidFill>
              <a:latin typeface="Arial" charset="0"/>
              <a:ea typeface="Microsoft YaHei" pitchFamily="32" charset="-122"/>
            </a:endParaRPr>
          </a:p>
          <a:p>
            <a:pPr eaLnBrk="1" hangingPunct="1">
              <a:buClr>
                <a:srgbClr val="000000"/>
              </a:buClr>
              <a:buSzPct val="100000"/>
            </a:pPr>
            <a:endParaRPr lang="ru-RU" sz="1050" dirty="0">
              <a:solidFill>
                <a:schemeClr val="tx1"/>
              </a:solidFill>
              <a:latin typeface="Arial" charset="0"/>
              <a:ea typeface="Microsoft YaHei" pitchFamily="32" charset="-122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B7DFB70C-F7C8-4288-97CD-15EE84FE1AA5}"/>
              </a:ext>
            </a:extLst>
          </p:cNvPr>
          <p:cNvSpPr/>
          <p:nvPr/>
        </p:nvSpPr>
        <p:spPr>
          <a:xfrm>
            <a:off x="4860032" y="1181880"/>
            <a:ext cx="3960440" cy="305507"/>
          </a:xfrm>
          <a:prstGeom prst="rect">
            <a:avLst/>
          </a:prstGeom>
        </p:spPr>
        <p:txBody>
          <a:bodyPr wrap="square" lIns="89193" tIns="44596" rIns="89193" bIns="4459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prstClr val="black"/>
                </a:solidFill>
                <a:latin typeface="Calibri" panose="020F0502020204030204" pitchFamily="34" charset="0"/>
              </a:rPr>
              <a:t>Структура мертворождаемости по причинам (%)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274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C283B5-C04C-4538-8446-B6C43DD1F2F7}"/>
              </a:ext>
            </a:extLst>
          </p:cNvPr>
          <p:cNvSpPr txBox="1">
            <a:spLocks/>
          </p:cNvSpPr>
          <p:nvPr/>
        </p:nvSpPr>
        <p:spPr>
          <a:xfrm>
            <a:off x="511320" y="730882"/>
            <a:ext cx="8229138" cy="45099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2052" b="1" kern="0" dirty="0">
                <a:latin typeface="Calibri" pitchFamily="34" charset="0"/>
                <a:cs typeface="Calibri" pitchFamily="34" charset="0"/>
              </a:rPr>
              <a:t>Структура перинатальной смертности 6 мес. 2019 г.</a:t>
            </a:r>
          </a:p>
        </p:txBody>
      </p:sp>
      <p:sp>
        <p:nvSpPr>
          <p:cNvPr id="18" name="CustomShape 2"/>
          <p:cNvSpPr/>
          <p:nvPr/>
        </p:nvSpPr>
        <p:spPr>
          <a:xfrm>
            <a:off x="8416304" y="6288216"/>
            <a:ext cx="324154" cy="20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0774"/>
            <a:r>
              <a:rPr lang="ru-RU" sz="1368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 11</a:t>
            </a:r>
            <a:endParaRPr lang="ru-RU" sz="1026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491657A0-11B3-4EAC-8390-7A0ADCB902F8}"/>
              </a:ext>
            </a:extLst>
          </p:cNvPr>
          <p:cNvSpPr/>
          <p:nvPr/>
        </p:nvSpPr>
        <p:spPr>
          <a:xfrm>
            <a:off x="1331641" y="1181880"/>
            <a:ext cx="6984776" cy="336284"/>
          </a:xfrm>
          <a:prstGeom prst="rect">
            <a:avLst/>
          </a:prstGeom>
        </p:spPr>
        <p:txBody>
          <a:bodyPr wrap="square" lIns="89193" tIns="44596" rIns="89193" bIns="4459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Структура ранней неонатальной смертности по причинам (%)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377417" y="3933056"/>
            <a:ext cx="4248472" cy="26642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0000"/>
              </a:buClr>
              <a:buSzPct val="100000"/>
            </a:pPr>
            <a:r>
              <a:rPr lang="ru-RU" sz="1400" b="1" dirty="0">
                <a:solidFill>
                  <a:srgbClr val="C00000"/>
                </a:solidFill>
                <a:latin typeface="+mn-lt"/>
                <a:ea typeface="Microsoft YaHei" pitchFamily="32" charset="-122"/>
              </a:rPr>
              <a:t>Из 11 случаев ранней неонатальной смертности:</a:t>
            </a:r>
          </a:p>
          <a:p>
            <a:pPr eaLnBrk="1" hangingPunct="1">
              <a:buClr>
                <a:srgbClr val="000000"/>
              </a:buClr>
              <a:buSzPct val="100000"/>
            </a:pPr>
            <a:endParaRPr lang="ru-RU" sz="1400" b="1" dirty="0">
              <a:solidFill>
                <a:srgbClr val="7030A0"/>
              </a:solidFill>
              <a:latin typeface="+mn-lt"/>
              <a:ea typeface="Microsoft YaHei" pitchFamily="32" charset="-122"/>
            </a:endParaRP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400" b="1" dirty="0">
                <a:solidFill>
                  <a:srgbClr val="7030A0"/>
                </a:solidFill>
                <a:latin typeface="+mn-lt"/>
                <a:ea typeface="Microsoft YaHei" pitchFamily="32" charset="-122"/>
              </a:rPr>
              <a:t>респираторные нарушения – 4 сл. (36,3%) </a:t>
            </a:r>
          </a:p>
          <a:p>
            <a:pPr eaLnBrk="1" hangingPunct="1">
              <a:buClr>
                <a:srgbClr val="000000"/>
              </a:buClr>
              <a:buSzPct val="100000"/>
            </a:pPr>
            <a:endParaRPr lang="ru-RU" sz="1400" b="1" dirty="0">
              <a:solidFill>
                <a:srgbClr val="7030A0"/>
              </a:solidFill>
              <a:latin typeface="+mn-lt"/>
              <a:ea typeface="Microsoft YaHei" pitchFamily="32" charset="-122"/>
            </a:endParaRP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400" b="1" dirty="0">
                <a:solidFill>
                  <a:srgbClr val="7030A0"/>
                </a:solidFill>
                <a:latin typeface="+mn-lt"/>
                <a:ea typeface="Microsoft YaHei" pitchFamily="32" charset="-122"/>
              </a:rPr>
              <a:t>геморрагические поражения (ВЖК) – 3 (27,3%) </a:t>
            </a:r>
          </a:p>
          <a:p>
            <a:pPr eaLnBrk="1" hangingPunct="1">
              <a:buClr>
                <a:srgbClr val="000000"/>
              </a:buClr>
              <a:buSzPct val="100000"/>
            </a:pPr>
            <a:endParaRPr lang="ru-RU" sz="1400" b="1" dirty="0">
              <a:solidFill>
                <a:srgbClr val="7030A0"/>
              </a:solidFill>
              <a:latin typeface="+mn-lt"/>
              <a:ea typeface="Microsoft YaHei" pitchFamily="32" charset="-122"/>
            </a:endParaRP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400" b="1" dirty="0">
                <a:solidFill>
                  <a:srgbClr val="7030A0"/>
                </a:solidFill>
                <a:latin typeface="+mn-lt"/>
                <a:ea typeface="Microsoft YaHei" pitchFamily="32" charset="-122"/>
              </a:rPr>
              <a:t>МВПР – 2 случая (18,2%)</a:t>
            </a:r>
          </a:p>
          <a:p>
            <a:pPr eaLnBrk="1" hangingPunct="1">
              <a:buClr>
                <a:srgbClr val="000000"/>
              </a:buClr>
              <a:buSzPct val="100000"/>
            </a:pPr>
            <a:endParaRPr lang="ru-RU" sz="1400" b="1" dirty="0">
              <a:solidFill>
                <a:srgbClr val="7030A0"/>
              </a:solidFill>
              <a:latin typeface="+mn-lt"/>
              <a:ea typeface="Microsoft YaHei" pitchFamily="32" charset="-122"/>
            </a:endParaRP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400" b="1" dirty="0">
                <a:solidFill>
                  <a:srgbClr val="7030A0"/>
                </a:solidFill>
                <a:latin typeface="+mn-lt"/>
                <a:ea typeface="Microsoft YaHei" pitchFamily="32" charset="-122"/>
              </a:rPr>
              <a:t>ВУИ - 1 сл. (9,1%)</a:t>
            </a:r>
          </a:p>
          <a:p>
            <a:pPr eaLnBrk="1" hangingPunct="1">
              <a:buClr>
                <a:srgbClr val="000000"/>
              </a:buClr>
              <a:buSzPct val="100000"/>
            </a:pPr>
            <a:endParaRPr lang="ru-RU" sz="1400" b="1" dirty="0">
              <a:solidFill>
                <a:srgbClr val="7030A0"/>
              </a:solidFill>
              <a:latin typeface="+mn-lt"/>
              <a:ea typeface="Microsoft YaHei" pitchFamily="32" charset="-122"/>
            </a:endParaRP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400" b="1" dirty="0" err="1">
                <a:solidFill>
                  <a:srgbClr val="7030A0"/>
                </a:solidFill>
                <a:latin typeface="+mn-lt"/>
                <a:ea typeface="Microsoft YaHei" pitchFamily="32" charset="-122"/>
              </a:rPr>
              <a:t>неиммунная</a:t>
            </a:r>
            <a:r>
              <a:rPr lang="ru-RU" sz="1400" b="1" dirty="0">
                <a:solidFill>
                  <a:srgbClr val="7030A0"/>
                </a:solidFill>
                <a:latin typeface="+mn-lt"/>
                <a:ea typeface="Microsoft YaHei" pitchFamily="32" charset="-122"/>
              </a:rPr>
              <a:t> водянка – 1 случай (9,1%)</a:t>
            </a:r>
          </a:p>
          <a:p>
            <a:pPr eaLnBrk="1" hangingPunct="1">
              <a:buClr>
                <a:srgbClr val="000000"/>
              </a:buClr>
              <a:buSzPct val="100000"/>
            </a:pPr>
            <a:endParaRPr lang="ru-RU" sz="1400" b="1" dirty="0">
              <a:solidFill>
                <a:srgbClr val="C00000"/>
              </a:solidFill>
              <a:latin typeface="+mn-lt"/>
              <a:ea typeface="Microsoft YaHei" pitchFamily="32" charset="-122"/>
            </a:endParaRPr>
          </a:p>
        </p:txBody>
      </p:sp>
      <p:graphicFrame>
        <p:nvGraphicFramePr>
          <p:cNvPr id="39" name="Диаграмма 38">
            <a:extLst>
              <a:ext uri="{FF2B5EF4-FFF2-40B4-BE49-F238E27FC236}">
                <a16:creationId xmlns:a16="http://schemas.microsoft.com/office/drawing/2014/main" id="{F70BBDA8-0D3D-4D28-A4B4-BACA794E8F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1891241"/>
              </p:ext>
            </p:extLst>
          </p:nvPr>
        </p:nvGraphicFramePr>
        <p:xfrm>
          <a:off x="395536" y="1518164"/>
          <a:ext cx="8344922" cy="2270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" name="Прямоугольник 39"/>
          <p:cNvSpPr/>
          <p:nvPr/>
        </p:nvSpPr>
        <p:spPr bwMode="auto">
          <a:xfrm>
            <a:off x="4716016" y="3939571"/>
            <a:ext cx="4033153" cy="26642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0000"/>
              </a:buClr>
              <a:buSzPct val="100000"/>
            </a:pPr>
            <a:r>
              <a:rPr lang="ru-RU" sz="1400" b="1" dirty="0">
                <a:solidFill>
                  <a:srgbClr val="C00000"/>
                </a:solidFill>
                <a:latin typeface="+mn-lt"/>
                <a:ea typeface="Microsoft YaHei" pitchFamily="32" charset="-122"/>
              </a:rPr>
              <a:t>По месту оказания медицинской помощи: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400" b="1" dirty="0">
                <a:solidFill>
                  <a:srgbClr val="7030A0"/>
                </a:solidFill>
                <a:latin typeface="+mn-lt"/>
                <a:ea typeface="Microsoft YaHei" pitchFamily="32" charset="-122"/>
              </a:rPr>
              <a:t>2 группа – 2 сл. (18,2%)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400" b="1" dirty="0">
                <a:solidFill>
                  <a:srgbClr val="7030A0"/>
                </a:solidFill>
                <a:latin typeface="+mn-lt"/>
                <a:ea typeface="Microsoft YaHei" pitchFamily="32" charset="-122"/>
              </a:rPr>
              <a:t>3 группа – 9 сл. (81,8%)</a:t>
            </a:r>
          </a:p>
          <a:p>
            <a:pPr eaLnBrk="1" hangingPunct="1">
              <a:buClr>
                <a:srgbClr val="000000"/>
              </a:buClr>
              <a:buSzPct val="100000"/>
            </a:pPr>
            <a:endParaRPr lang="ru-RU" sz="1400" b="1" dirty="0">
              <a:solidFill>
                <a:srgbClr val="C00000"/>
              </a:solidFill>
              <a:latin typeface="+mn-lt"/>
              <a:ea typeface="Microsoft YaHei" pitchFamily="32" charset="-122"/>
            </a:endParaRP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400" b="1" dirty="0">
                <a:solidFill>
                  <a:srgbClr val="C00000"/>
                </a:solidFill>
                <a:latin typeface="+mn-lt"/>
                <a:ea typeface="Microsoft YaHei" pitchFamily="32" charset="-122"/>
              </a:rPr>
              <a:t>По сроку </a:t>
            </a:r>
            <a:r>
              <a:rPr lang="ru-RU" sz="1400" b="1" dirty="0" err="1">
                <a:solidFill>
                  <a:srgbClr val="C00000"/>
                </a:solidFill>
                <a:latin typeface="+mn-lt"/>
                <a:ea typeface="Microsoft YaHei" pitchFamily="32" charset="-122"/>
              </a:rPr>
              <a:t>гестации</a:t>
            </a:r>
            <a:r>
              <a:rPr lang="ru-RU" sz="1400" b="1" dirty="0">
                <a:solidFill>
                  <a:srgbClr val="C00000"/>
                </a:solidFill>
                <a:latin typeface="+mn-lt"/>
                <a:ea typeface="Microsoft YaHei" pitchFamily="32" charset="-122"/>
              </a:rPr>
              <a:t> и массе:</a:t>
            </a:r>
          </a:p>
          <a:p>
            <a:r>
              <a:rPr lang="ru-RU" sz="1400" b="1" dirty="0">
                <a:solidFill>
                  <a:srgbClr val="7030A0"/>
                </a:solidFill>
                <a:latin typeface="+mn-lt"/>
                <a:cs typeface="Calibri" panose="020F0502020204030204" pitchFamily="34" charset="0"/>
              </a:rPr>
              <a:t>Недоношенные – 10 случаев (90,9%)  </a:t>
            </a:r>
          </a:p>
          <a:p>
            <a:r>
              <a:rPr lang="ru-RU" sz="1400" b="1" dirty="0">
                <a:solidFill>
                  <a:srgbClr val="7030A0"/>
                </a:solidFill>
                <a:latin typeface="+mn-lt"/>
                <a:cs typeface="Calibri" panose="020F0502020204030204" pitchFamily="34" charset="0"/>
              </a:rPr>
              <a:t>с ЭНМТ – 6 случаев, </a:t>
            </a:r>
          </a:p>
          <a:p>
            <a:r>
              <a:rPr lang="ru-RU" sz="1400" b="1" dirty="0">
                <a:solidFill>
                  <a:srgbClr val="7030A0"/>
                </a:solidFill>
                <a:latin typeface="+mn-lt"/>
                <a:cs typeface="Calibri" panose="020F0502020204030204" pitchFamily="34" charset="0"/>
              </a:rPr>
              <a:t>с ОНМТ – 0 случаев;</a:t>
            </a:r>
          </a:p>
          <a:p>
            <a:r>
              <a:rPr lang="ru-RU" sz="1400" b="1" dirty="0">
                <a:solidFill>
                  <a:srgbClr val="7030A0"/>
                </a:solidFill>
                <a:cs typeface="Calibri" panose="020F0502020204030204" pitchFamily="34" charset="0"/>
              </a:rPr>
              <a:t>более 1,5 кг (</a:t>
            </a:r>
            <a:r>
              <a:rPr lang="ru-RU" sz="1400" b="1" dirty="0">
                <a:solidFill>
                  <a:srgbClr val="7030A0"/>
                </a:solidFill>
                <a:latin typeface="+mn-lt"/>
                <a:cs typeface="Calibri" panose="020F0502020204030204" pitchFamily="34" charset="0"/>
              </a:rPr>
              <a:t>33 – 36 нед.) </a:t>
            </a:r>
            <a:r>
              <a:rPr lang="ru-RU" sz="1400" b="1" dirty="0">
                <a:solidFill>
                  <a:srgbClr val="7030A0"/>
                </a:solidFill>
                <a:cs typeface="Calibri" panose="020F0502020204030204" pitchFamily="34" charset="0"/>
              </a:rPr>
              <a:t>– 4 случая</a:t>
            </a:r>
          </a:p>
          <a:p>
            <a:endParaRPr lang="ru-RU" sz="1400" b="1" dirty="0">
              <a:solidFill>
                <a:srgbClr val="7030A0"/>
              </a:solidFill>
              <a:latin typeface="+mn-lt"/>
              <a:cs typeface="Calibri" panose="020F0502020204030204" pitchFamily="34" charset="0"/>
            </a:endParaRPr>
          </a:p>
          <a:p>
            <a:r>
              <a:rPr lang="ru-RU" sz="1400" b="1" dirty="0">
                <a:solidFill>
                  <a:srgbClr val="7030A0"/>
                </a:solidFill>
                <a:cs typeface="Calibri" panose="020F0502020204030204" pitchFamily="34" charset="0"/>
              </a:rPr>
              <a:t>Доношенные – 1 случай (9,1%)</a:t>
            </a:r>
            <a:endParaRPr lang="ru-RU" sz="1400" b="1" dirty="0">
              <a:solidFill>
                <a:srgbClr val="7030A0"/>
              </a:solidFill>
              <a:latin typeface="+mn-lt"/>
              <a:cs typeface="Calibri" panose="020F0502020204030204" pitchFamily="34" charset="0"/>
            </a:endParaRPr>
          </a:p>
          <a:p>
            <a:endParaRPr lang="ru-RU" sz="1400" b="1" dirty="0">
              <a:solidFill>
                <a:srgbClr val="C00000"/>
              </a:solidFill>
              <a:latin typeface="+mn-lt"/>
              <a:cs typeface="Calibri" panose="020F0502020204030204" pitchFamily="34" charset="0"/>
            </a:endParaRPr>
          </a:p>
          <a:p>
            <a:endParaRPr lang="ru-RU" sz="1400" b="1" dirty="0">
              <a:solidFill>
                <a:srgbClr val="C00000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678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C283B5-C04C-4538-8446-B6C43DD1F2F7}"/>
              </a:ext>
            </a:extLst>
          </p:cNvPr>
          <p:cNvSpPr txBox="1">
            <a:spLocks/>
          </p:cNvSpPr>
          <p:nvPr/>
        </p:nvSpPr>
        <p:spPr>
          <a:xfrm>
            <a:off x="511320" y="730882"/>
            <a:ext cx="8229138" cy="45099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2052" b="1" kern="0" dirty="0">
                <a:latin typeface="Calibri" pitchFamily="34" charset="0"/>
                <a:cs typeface="Calibri" pitchFamily="34" charset="0"/>
              </a:rPr>
              <a:t>Структура перинатальной смертности 6 мес. 2019 г.</a:t>
            </a:r>
          </a:p>
        </p:txBody>
      </p:sp>
      <p:sp>
        <p:nvSpPr>
          <p:cNvPr id="18" name="CustomShape 2"/>
          <p:cNvSpPr/>
          <p:nvPr/>
        </p:nvSpPr>
        <p:spPr>
          <a:xfrm>
            <a:off x="8416304" y="6288216"/>
            <a:ext cx="324154" cy="20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0774"/>
            <a:r>
              <a:rPr lang="ru-RU" sz="1368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 11</a:t>
            </a:r>
            <a:endParaRPr lang="ru-RU" sz="1026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329859" y="1181880"/>
            <a:ext cx="4302361" cy="52565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Microsoft YaHei" pitchFamily="32" charset="-122"/>
              </a:rPr>
              <a:t>ПС среди доношенных детей – 9 случаев (</a:t>
            </a:r>
            <a:r>
              <a:rPr lang="ru-RU" sz="1400" b="1" dirty="0">
                <a:solidFill>
                  <a:srgbClr val="C00000"/>
                </a:solidFill>
                <a:latin typeface="+mn-lt"/>
                <a:ea typeface="Microsoft YaHei" pitchFamily="32" charset="-122"/>
              </a:rPr>
              <a:t>31,0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Microsoft YaHei" pitchFamily="32" charset="-122"/>
              </a:rPr>
              <a:t>%)</a:t>
            </a:r>
            <a:endParaRPr lang="ru-RU" sz="1400" b="1" dirty="0">
              <a:solidFill>
                <a:srgbClr val="FF0000"/>
              </a:solidFill>
              <a:latin typeface="+mn-lt"/>
              <a:ea typeface="Microsoft YaHei" pitchFamily="32" charset="-122"/>
            </a:endParaRP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400" b="1" dirty="0">
                <a:solidFill>
                  <a:srgbClr val="FF0000"/>
                </a:solidFill>
                <a:latin typeface="Arial" charset="0"/>
                <a:ea typeface="Microsoft YaHei" pitchFamily="32" charset="-122"/>
              </a:rPr>
              <a:t>Мертворождаемость – 8 сл. (100%) </a:t>
            </a:r>
          </a:p>
          <a:p>
            <a:r>
              <a:rPr lang="ru-RU" sz="1400" b="1" dirty="0">
                <a:solidFill>
                  <a:schemeClr val="tx1"/>
                </a:solidFill>
                <a:cs typeface="Calibri" panose="020F0502020204030204" pitchFamily="34" charset="0"/>
              </a:rPr>
              <a:t>Антенатальная гибель плода – 8 сл. (100%)</a:t>
            </a:r>
          </a:p>
          <a:p>
            <a:r>
              <a:rPr lang="ru-RU" sz="1400" b="1" dirty="0" err="1">
                <a:solidFill>
                  <a:schemeClr val="tx1"/>
                </a:solidFill>
                <a:cs typeface="Calibri" panose="020F0502020204030204" pitchFamily="34" charset="0"/>
              </a:rPr>
              <a:t>Интранатальная</a:t>
            </a:r>
            <a:r>
              <a:rPr lang="ru-RU" sz="1400" b="1" dirty="0">
                <a:solidFill>
                  <a:schemeClr val="tx1"/>
                </a:solidFill>
                <a:cs typeface="Calibri" panose="020F0502020204030204" pitchFamily="34" charset="0"/>
              </a:rPr>
              <a:t> гибель плода – 0 сл. </a:t>
            </a:r>
          </a:p>
          <a:p>
            <a:r>
              <a:rPr lang="ru-RU" sz="1400" b="1" dirty="0">
                <a:solidFill>
                  <a:srgbClr val="FF0000"/>
                </a:solidFill>
                <a:cs typeface="Calibri" panose="020F0502020204030204" pitchFamily="34" charset="0"/>
              </a:rPr>
              <a:t>По месту оказания медицинской помощи:</a:t>
            </a:r>
          </a:p>
          <a:p>
            <a:r>
              <a:rPr lang="ru-RU" sz="1400" b="1" dirty="0">
                <a:solidFill>
                  <a:schemeClr val="tx1"/>
                </a:solidFill>
                <a:cs typeface="Calibri" panose="020F0502020204030204" pitchFamily="34" charset="0"/>
              </a:rPr>
              <a:t>2 группа – 5 случаев (62,5%), </a:t>
            </a:r>
          </a:p>
          <a:p>
            <a:r>
              <a:rPr lang="ru-RU" sz="1400" b="1" dirty="0">
                <a:solidFill>
                  <a:schemeClr val="tx1"/>
                </a:solidFill>
                <a:cs typeface="Calibri" panose="020F0502020204030204" pitchFamily="34" charset="0"/>
              </a:rPr>
              <a:t>3 группа – 3 случая (37,5%)</a:t>
            </a:r>
          </a:p>
          <a:p>
            <a:r>
              <a:rPr lang="ru-RU" sz="13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В двух случаях женщины находились в стационаре 3 группы – не диагностированная тяжелая преэклампсия, отслойка плаценты, антенатальная гибель плода. В остальных случаях антенатальная гибель плода до госпитализации в стационар, все состояли на учете в ж/к.</a:t>
            </a:r>
          </a:p>
          <a:p>
            <a:r>
              <a:rPr lang="ru-RU" sz="1400" b="1" dirty="0">
                <a:solidFill>
                  <a:srgbClr val="FF0000"/>
                </a:solidFill>
                <a:cs typeface="Calibri" panose="020F0502020204030204" pitchFamily="34" charset="0"/>
              </a:rPr>
              <a:t>Ранняя неонатальная смертность –  1 случай</a:t>
            </a:r>
            <a:endParaRPr lang="ru-RU" sz="1250" b="1" dirty="0">
              <a:solidFill>
                <a:schemeClr val="tx1"/>
              </a:solidFill>
              <a:latin typeface="+mn-lt"/>
              <a:ea typeface="Microsoft YaHei" pitchFamily="32" charset="-122"/>
            </a:endParaRPr>
          </a:p>
          <a:p>
            <a:r>
              <a:rPr lang="ru-RU" sz="1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icrosoft YaHei" pitchFamily="32" charset="-122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4788024" y="1181880"/>
            <a:ext cx="4032448" cy="54154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350" b="1" dirty="0">
                <a:solidFill>
                  <a:srgbClr val="C00000"/>
                </a:solidFill>
                <a:latin typeface="Arial" charset="0"/>
                <a:ea typeface="Microsoft YaHei" pitchFamily="32" charset="-122"/>
              </a:rPr>
              <a:t> </a:t>
            </a:r>
            <a:endParaRPr kumimoji="0" lang="ru-RU" sz="135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F70BBDA8-0D3D-4D28-A4B4-BACA794E8F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7077070"/>
              </p:ext>
            </p:extLst>
          </p:nvPr>
        </p:nvGraphicFramePr>
        <p:xfrm>
          <a:off x="4951303" y="1628800"/>
          <a:ext cx="3647775" cy="1851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91657A0-11B3-4EAC-8390-7A0ADCB902F8}"/>
              </a:ext>
            </a:extLst>
          </p:cNvPr>
          <p:cNvSpPr/>
          <p:nvPr/>
        </p:nvSpPr>
        <p:spPr>
          <a:xfrm>
            <a:off x="4788024" y="1259433"/>
            <a:ext cx="4308850" cy="520950"/>
          </a:xfrm>
          <a:prstGeom prst="rect">
            <a:avLst/>
          </a:prstGeom>
        </p:spPr>
        <p:txBody>
          <a:bodyPr wrap="square" lIns="89193" tIns="44596" rIns="89193" bIns="4459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prstClr val="black"/>
                </a:solidFill>
                <a:latin typeface="Calibri" panose="020F0502020204030204" pitchFamily="34" charset="0"/>
              </a:rPr>
              <a:t>Структура перинатальной смертности при доношенной беременности (%)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F70BBDA8-0D3D-4D28-A4B4-BACA794E8F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7409698"/>
              </p:ext>
            </p:extLst>
          </p:nvPr>
        </p:nvGraphicFramePr>
        <p:xfrm>
          <a:off x="5201485" y="4357517"/>
          <a:ext cx="3888433" cy="2033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61F4EAD1-428D-44CA-B40E-69F6FD7BDA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3776428"/>
              </p:ext>
            </p:extLst>
          </p:nvPr>
        </p:nvGraphicFramePr>
        <p:xfrm>
          <a:off x="511320" y="4941168"/>
          <a:ext cx="3808418" cy="1774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91657A0-11B3-4EAC-8390-7A0ADCB902F8}"/>
              </a:ext>
            </a:extLst>
          </p:cNvPr>
          <p:cNvSpPr/>
          <p:nvPr/>
        </p:nvSpPr>
        <p:spPr>
          <a:xfrm>
            <a:off x="4932039" y="3708585"/>
            <a:ext cx="3744417" cy="520950"/>
          </a:xfrm>
          <a:prstGeom prst="rect">
            <a:avLst/>
          </a:prstGeom>
        </p:spPr>
        <p:txBody>
          <a:bodyPr wrap="square" lIns="89193" tIns="44596" rIns="89193" bIns="4459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prstClr val="black"/>
                </a:solidFill>
                <a:latin typeface="Calibri" panose="020F0502020204030204" pitchFamily="34" charset="0"/>
              </a:rPr>
              <a:t>Структура мертворождаемости при доношенной беременности (%)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91657A0-11B3-4EAC-8390-7A0ADCB902F8}"/>
              </a:ext>
            </a:extLst>
          </p:cNvPr>
          <p:cNvSpPr/>
          <p:nvPr/>
        </p:nvSpPr>
        <p:spPr>
          <a:xfrm>
            <a:off x="511320" y="4521456"/>
            <a:ext cx="3844656" cy="520950"/>
          </a:xfrm>
          <a:prstGeom prst="rect">
            <a:avLst/>
          </a:prstGeom>
        </p:spPr>
        <p:txBody>
          <a:bodyPr wrap="square" lIns="89193" tIns="44596" rIns="89193" bIns="44596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prstClr val="black"/>
                </a:solidFill>
                <a:latin typeface="Calibri" panose="020F0502020204030204" pitchFamily="34" charset="0"/>
              </a:rPr>
              <a:t>Структура перинатальной смертности по причинам при доношенной беременности (%)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5E0E68A-F96A-49F5-85BA-084B9209C4DD}"/>
              </a:ext>
            </a:extLst>
          </p:cNvPr>
          <p:cNvSpPr/>
          <p:nvPr/>
        </p:nvSpPr>
        <p:spPr>
          <a:xfrm>
            <a:off x="5507200" y="2378793"/>
            <a:ext cx="421910" cy="26161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kern="0" dirty="0">
                <a:solidFill>
                  <a:srgbClr val="000000"/>
                </a:solidFill>
                <a:latin typeface="Arial"/>
                <a:ea typeface="Microsoft YaHei"/>
              </a:rPr>
              <a:t>8 ч.</a:t>
            </a:r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EF4AA1D-CB07-4BB0-99CC-13413F08874A}"/>
              </a:ext>
            </a:extLst>
          </p:cNvPr>
          <p:cNvSpPr/>
          <p:nvPr/>
        </p:nvSpPr>
        <p:spPr>
          <a:xfrm>
            <a:off x="5502724" y="5042406"/>
            <a:ext cx="421910" cy="26161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kern="0" dirty="0">
                <a:solidFill>
                  <a:srgbClr val="000000"/>
                </a:solidFill>
                <a:latin typeface="Arial"/>
                <a:ea typeface="Microsoft YaHei"/>
              </a:rPr>
              <a:t>8 ч.</a:t>
            </a:r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F23B0D8-8E8F-480E-B76E-72B723FECC95}"/>
              </a:ext>
            </a:extLst>
          </p:cNvPr>
          <p:cNvSpPr/>
          <p:nvPr/>
        </p:nvSpPr>
        <p:spPr>
          <a:xfrm>
            <a:off x="1552733" y="5200508"/>
            <a:ext cx="421910" cy="26161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kern="0" dirty="0">
                <a:solidFill>
                  <a:srgbClr val="000000"/>
                </a:solidFill>
                <a:latin typeface="Arial"/>
                <a:ea typeface="Microsoft YaHei"/>
              </a:rPr>
              <a:t>1 ч.</a:t>
            </a:r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F2E6986-72D5-4044-A2B1-F47811CF122D}"/>
              </a:ext>
            </a:extLst>
          </p:cNvPr>
          <p:cNvSpPr/>
          <p:nvPr/>
        </p:nvSpPr>
        <p:spPr>
          <a:xfrm>
            <a:off x="1763688" y="5858001"/>
            <a:ext cx="421910" cy="26161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kern="0" dirty="0">
                <a:solidFill>
                  <a:srgbClr val="000000"/>
                </a:solidFill>
                <a:latin typeface="Arial"/>
                <a:ea typeface="Microsoft YaHei"/>
              </a:rPr>
              <a:t>8 ч.</a:t>
            </a:r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14155F0-B81C-4985-BC9E-F3BC74DC8661}"/>
              </a:ext>
            </a:extLst>
          </p:cNvPr>
          <p:cNvSpPr/>
          <p:nvPr/>
        </p:nvSpPr>
        <p:spPr>
          <a:xfrm>
            <a:off x="5834825" y="2062513"/>
            <a:ext cx="421910" cy="26161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kern="0" dirty="0">
                <a:solidFill>
                  <a:srgbClr val="000000"/>
                </a:solidFill>
                <a:latin typeface="Arial"/>
                <a:ea typeface="Microsoft YaHei"/>
              </a:rPr>
              <a:t>1 ч.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328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764703"/>
            <a:ext cx="8964488" cy="504057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chemeClr val="bg1"/>
                </a:solidFill>
              </a:rPr>
              <a:t/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200" b="1" dirty="0">
                <a:solidFill>
                  <a:schemeClr val="bg1"/>
                </a:solidFill>
              </a:rPr>
              <a:t>Перинатальная смертность с доношенной беременностью</a:t>
            </a:r>
            <a:br>
              <a:rPr lang="ru-RU" sz="2200" b="1" dirty="0">
                <a:solidFill>
                  <a:schemeClr val="bg1"/>
                </a:solidFill>
              </a:rPr>
            </a:br>
            <a:r>
              <a:rPr lang="ru-RU" sz="20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в акушерской практике:</a:t>
            </a:r>
            <a:br>
              <a:rPr lang="ru-RU" sz="20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1340768"/>
            <a:ext cx="2410519" cy="288032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defRPr/>
            </a:pPr>
            <a:endParaRPr lang="ru-RU" sz="14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defRPr/>
            </a:pPr>
            <a:r>
              <a:rPr lang="ru-RU" sz="1600" dirty="0">
                <a:solidFill>
                  <a:srgbClr val="C00000"/>
                </a:solidFill>
                <a:cs typeface="Arial" panose="020B0604020202020204" pitchFamily="34" charset="0"/>
              </a:rPr>
              <a:t>ОРГАНИЗАЦИОННЫЕ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148064" y="1355352"/>
            <a:ext cx="3681735" cy="288031"/>
          </a:xfrm>
        </p:spPr>
        <p:txBody>
          <a:bodyPr/>
          <a:lstStyle/>
          <a:p>
            <a:pPr lvl="0">
              <a:lnSpc>
                <a:spcPct val="120000"/>
              </a:lnSpc>
              <a:defRPr/>
            </a:pPr>
            <a:r>
              <a:rPr lang="ru-RU" sz="1600" dirty="0">
                <a:solidFill>
                  <a:srgbClr val="C00000"/>
                </a:solidFill>
                <a:cs typeface="Arial" panose="020B0604020202020204" pitchFamily="34" charset="0"/>
              </a:rPr>
              <a:t>ЛЕЧЕБНО-ДИАГНОСТИЧЕСКИЕ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-51093" y="1624092"/>
            <a:ext cx="4597274" cy="5085183"/>
          </a:xfrm>
          <a:prstGeom prst="roundRect">
            <a:avLst>
              <a:gd name="adj" fmla="val 1696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соответствие практик в МО</a:t>
            </a:r>
          </a:p>
          <a:p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клиническим рекомендациям (протоколам), стандартам, порядкам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внедрения федеральных</a:t>
            </a:r>
          </a:p>
          <a:p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клинических рекомендаций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работа в программе</a:t>
            </a:r>
          </a:p>
          <a:p>
            <a:pPr algn="just"/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«Перинатальный мониторинг»: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вводятся дополнительные сведения о пациентке, не пересматривается группа перинатального риска при выявлении дополнительных факторов, что приводит в нарушению маршрутизации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госпитализации в акушерский</a:t>
            </a:r>
          </a:p>
          <a:p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 не определяется группа перинатального риска, что приводит в нарушению маршрутизации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Недостаточный внутренний контроль</a:t>
            </a:r>
          </a:p>
          <a:p>
            <a:pPr algn="just"/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качества, администрацией не выявляются нарушения и дефекты медицинских и организационных технологий, не разрабатываются мероприятия по их исключению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62264" y="1628800"/>
            <a:ext cx="4499992" cy="5085183"/>
          </a:xfrm>
          <a:prstGeom prst="round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ФНП без контроля за</a:t>
            </a:r>
          </a:p>
          <a:p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гемодинамическими изменениями плода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Поздняя диагностика и недооценка</a:t>
            </a:r>
          </a:p>
          <a:p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тяжести осложнений беременности и родов: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недооценка тяжести ПЭ, необоснованная индукция родов, несвоевременно диагностируется крупный плод, клинически узкий таз, неадекватно проводится функциональная оценка таза, неадекватно оценивается КТГ плода, характер родовой деятельности: не диагностируется длительный прелиминарный период,  несвоевременно диагностируется (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гипердиагностика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слабость родовой деятельности/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дискоординированная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родовая деятельность.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всегда ведется </a:t>
            </a:r>
            <a:r>
              <a:rPr lang="ru-RU" sz="1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партограмма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родах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Нерациональная тактика ведения родов,</a:t>
            </a:r>
          </a:p>
          <a:p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агрессивное использование окситоцина.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 своевременное оперативное</a:t>
            </a:r>
          </a:p>
          <a:p>
            <a:r>
              <a:rPr lang="ru-RU" sz="15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родоразрешение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(недооценка тяжести осложнений), н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 учитываются показания и условия  для </a:t>
            </a: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проведения КС, вакуум-экстракции плода</a:t>
            </a:r>
            <a:b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4"/>
          <p:cNvSpPr txBox="1">
            <a:spLocks/>
          </p:cNvSpPr>
          <p:nvPr/>
        </p:nvSpPr>
        <p:spPr bwMode="auto">
          <a:xfrm>
            <a:off x="5292080" y="1211336"/>
            <a:ext cx="3240360" cy="2880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Microsoft YaHei"/>
              </a:defRPr>
            </a:lvl1pPr>
            <a:lvl2pPr marL="457200" indent="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 b="1">
                <a:solidFill>
                  <a:srgbClr val="000000"/>
                </a:solidFill>
                <a:latin typeface="+mn-lt"/>
                <a:ea typeface="+mn-ea"/>
                <a:cs typeface="Microsoft YaHei"/>
              </a:defRPr>
            </a:lvl2pPr>
            <a:lvl3pPr marL="914400" indent="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800" b="1">
                <a:solidFill>
                  <a:srgbClr val="000000"/>
                </a:solidFill>
                <a:latin typeface="+mn-lt"/>
                <a:ea typeface="+mn-ea"/>
                <a:cs typeface="Microsoft YaHei"/>
              </a:defRPr>
            </a:lvl3pPr>
            <a:lvl4pPr marL="13716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600" b="1">
                <a:solidFill>
                  <a:srgbClr val="000000"/>
                </a:solidFill>
                <a:latin typeface="+mn-lt"/>
                <a:ea typeface="+mn-ea"/>
                <a:cs typeface="Microsoft YaHei"/>
              </a:defRPr>
            </a:lvl4pPr>
            <a:lvl5pPr marL="18288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600" b="1">
                <a:solidFill>
                  <a:srgbClr val="000000"/>
                </a:solidFill>
                <a:latin typeface="+mn-lt"/>
                <a:ea typeface="+mn-ea"/>
                <a:cs typeface="Microsoft YaHei"/>
              </a:defRPr>
            </a:lvl5pPr>
            <a:lvl6pPr marL="22860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 b="1">
                <a:solidFill>
                  <a:srgbClr val="000000"/>
                </a:solidFill>
                <a:latin typeface="+mn-lt"/>
                <a:ea typeface="+mn-ea"/>
              </a:defRPr>
            </a:lvl6pPr>
            <a:lvl7pPr marL="27432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 b="1">
                <a:solidFill>
                  <a:srgbClr val="000000"/>
                </a:solidFill>
                <a:latin typeface="+mn-lt"/>
                <a:ea typeface="+mn-ea"/>
              </a:defRPr>
            </a:lvl7pPr>
            <a:lvl8pPr marL="32004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 b="1">
                <a:solidFill>
                  <a:srgbClr val="000000"/>
                </a:solidFill>
                <a:latin typeface="+mn-lt"/>
                <a:ea typeface="+mn-ea"/>
              </a:defRPr>
            </a:lvl8pPr>
            <a:lvl9pPr marL="36576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 b="1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20000"/>
              </a:lnSpc>
              <a:defRPr/>
            </a:pPr>
            <a:endParaRPr lang="ru-RU" sz="14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ru-RU" sz="16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7136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Прямоугольник 18"/>
          <p:cNvSpPr>
            <a:spLocks noChangeArrowheads="1"/>
          </p:cNvSpPr>
          <p:nvPr/>
        </p:nvSpPr>
        <p:spPr bwMode="auto">
          <a:xfrm>
            <a:off x="0" y="28575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‰</a:t>
            </a:r>
            <a:endParaRPr lang="ru-RU" alt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165225" y="746125"/>
            <a:ext cx="7696200" cy="38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altLang="ru-RU" sz="2000" b="1" dirty="0">
                <a:solidFill>
                  <a:schemeClr val="bg1"/>
                </a:solidFill>
              </a:rPr>
              <a:t>ПЕРИНАТАЛЬНАЯ СМЕРТНОСТЬ С ЭНМТ</a:t>
            </a:r>
            <a:r>
              <a:rPr lang="ru-RU" altLang="ru-RU" sz="2000" dirty="0">
                <a:solidFill>
                  <a:schemeClr val="bg1"/>
                </a:solidFill>
              </a:rPr>
              <a:t> </a:t>
            </a:r>
            <a:r>
              <a:rPr lang="ru-RU" altLang="ru-RU" sz="2000" b="1" dirty="0">
                <a:solidFill>
                  <a:schemeClr val="bg1"/>
                </a:solidFill>
              </a:rPr>
              <a:t>(</a:t>
            </a: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‰) 6 мес. 2019</a:t>
            </a:r>
            <a:endParaRPr lang="ru-RU" sz="2000" b="1" kern="0" dirty="0">
              <a:solidFill>
                <a:schemeClr val="bg1"/>
              </a:solidFill>
            </a:endParaRPr>
          </a:p>
        </p:txBody>
      </p:sp>
      <p:graphicFrame>
        <p:nvGraphicFramePr>
          <p:cNvPr id="58372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0204032"/>
              </p:ext>
            </p:extLst>
          </p:nvPr>
        </p:nvGraphicFramePr>
        <p:xfrm>
          <a:off x="762000" y="1254125"/>
          <a:ext cx="7829550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505" name="Worksheet" r:id="rId4" imgW="9324959" imgH="3781240" progId="Excel.Sheet.8">
                  <p:embed/>
                </p:oleObj>
              </mc:Choice>
              <mc:Fallback>
                <p:oleObj name="Worksheet" r:id="rId4" imgW="9324959" imgH="3781240" progId="Excel.Sheet.8">
                  <p:embed/>
                  <p:pic>
                    <p:nvPicPr>
                      <p:cNvPr id="0" name="Picture 100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54125"/>
                        <a:ext cx="7829550" cy="31750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CC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472217" y="1294142"/>
            <a:ext cx="2708425" cy="279175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283707" y="1294142"/>
            <a:ext cx="2577717" cy="279175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58375" name="Прямоугольник 18"/>
          <p:cNvSpPr>
            <a:spLocks noChangeArrowheads="1"/>
          </p:cNvSpPr>
          <p:nvPr/>
        </p:nvSpPr>
        <p:spPr bwMode="auto">
          <a:xfrm>
            <a:off x="6832180" y="1336704"/>
            <a:ext cx="15708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400" b="1" dirty="0">
                <a:solidFill>
                  <a:srgbClr val="FF0000"/>
                </a:solidFill>
              </a:rPr>
              <a:t>РНС с ЭНМТ</a:t>
            </a:r>
            <a:endParaRPr lang="ru-RU" altLang="ru-RU" sz="1400" b="1" dirty="0"/>
          </a:p>
        </p:txBody>
      </p:sp>
      <p:sp>
        <p:nvSpPr>
          <p:cNvPr id="58376" name="Прямоугольник 18"/>
          <p:cNvSpPr>
            <a:spLocks noChangeArrowheads="1"/>
          </p:cNvSpPr>
          <p:nvPr/>
        </p:nvSpPr>
        <p:spPr bwMode="auto">
          <a:xfrm>
            <a:off x="4182767" y="1316109"/>
            <a:ext cx="21605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 dirty="0">
                <a:solidFill>
                  <a:srgbClr val="FF0000"/>
                </a:solidFill>
              </a:rPr>
              <a:t>М с ЭНМТ</a:t>
            </a:r>
            <a:endParaRPr lang="ru-RU" altLang="ru-RU" sz="1400" b="1" dirty="0"/>
          </a:p>
        </p:txBody>
      </p:sp>
      <p:sp>
        <p:nvSpPr>
          <p:cNvPr id="58377" name="Прямоугольник 18"/>
          <p:cNvSpPr>
            <a:spLocks noChangeArrowheads="1"/>
          </p:cNvSpPr>
          <p:nvPr/>
        </p:nvSpPr>
        <p:spPr bwMode="auto">
          <a:xfrm>
            <a:off x="1771452" y="1268867"/>
            <a:ext cx="11521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400" b="1" dirty="0">
                <a:solidFill>
                  <a:srgbClr val="FF0000"/>
                </a:solidFill>
              </a:rPr>
              <a:t>ПС с ЭНМТ</a:t>
            </a:r>
            <a:endParaRPr lang="ru-RU" altLang="ru-RU" sz="1400" b="1" dirty="0"/>
          </a:p>
        </p:txBody>
      </p:sp>
      <p:sp>
        <p:nvSpPr>
          <p:cNvPr id="19" name="Text Box 1"/>
          <p:cNvSpPr txBox="1">
            <a:spLocks noChangeArrowheads="1"/>
          </p:cNvSpPr>
          <p:nvPr/>
        </p:nvSpPr>
        <p:spPr bwMode="auto">
          <a:xfrm>
            <a:off x="416315" y="4540173"/>
            <a:ext cx="4365765" cy="2230129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tabLst>
                <a:tab pos="87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1400" b="1" kern="0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  <a:p>
            <a:pPr>
              <a:tabLst>
                <a:tab pos="87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400" b="1" kern="0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6 мес. 2019 г. </a:t>
            </a:r>
          </a:p>
          <a:p>
            <a:pPr>
              <a:tabLst>
                <a:tab pos="87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4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ПС с ЭНМТ </a:t>
            </a:r>
            <a:r>
              <a:rPr lang="ru-RU" altLang="ru-RU" sz="1400" b="1" kern="0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составила 277,7</a:t>
            </a:r>
            <a:r>
              <a:rPr lang="ru-RU" altLang="ru-RU" sz="1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altLang="ru-RU" sz="1400" b="1" dirty="0">
                <a:solidFill>
                  <a:srgbClr val="C00000"/>
                </a:solidFill>
                <a:cs typeface="Times New Roman" pitchFamily="18" charset="0"/>
              </a:rPr>
              <a:t>‰ (10 чел., родилось всего 36 чел.)</a:t>
            </a:r>
            <a:endParaRPr lang="ru-RU" altLang="ru-RU" sz="1400" b="1" kern="0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  <a:p>
            <a:pPr>
              <a:tabLst>
                <a:tab pos="87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400" b="1" kern="0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В учреждениях: </a:t>
            </a:r>
            <a:br>
              <a:rPr lang="ru-RU" altLang="ru-RU" sz="1400" b="1" kern="0" dirty="0">
                <a:solidFill>
                  <a:srgbClr val="C00000"/>
                </a:solidFill>
                <a:latin typeface="+mn-lt"/>
                <a:cs typeface="Times New Roman" pitchFamily="18" charset="0"/>
              </a:rPr>
            </a:br>
            <a:r>
              <a:rPr lang="ru-RU" altLang="ru-RU" sz="14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2 группы </a:t>
            </a:r>
            <a:r>
              <a:rPr lang="ru-RU" altLang="ru-RU" sz="1400" b="1" dirty="0">
                <a:solidFill>
                  <a:srgbClr val="000000"/>
                </a:solidFill>
                <a:cs typeface="Times New Roman" pitchFamily="18" charset="0"/>
              </a:rPr>
              <a:t>– </a:t>
            </a:r>
            <a:r>
              <a:rPr lang="ru-RU" altLang="ru-RU" sz="14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666,6</a:t>
            </a:r>
            <a:r>
              <a:rPr lang="ru-RU" altLang="ru-RU" sz="1400" b="1" dirty="0">
                <a:solidFill>
                  <a:srgbClr val="000000"/>
                </a:solidFill>
                <a:cs typeface="Times New Roman" pitchFamily="18" charset="0"/>
              </a:rPr>
              <a:t> ‰  (2 чел., родилось 3 чел.) </a:t>
            </a:r>
          </a:p>
          <a:p>
            <a:pPr>
              <a:tabLst>
                <a:tab pos="87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4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3 группы – 242,4</a:t>
            </a:r>
            <a:r>
              <a:rPr lang="ru-RU" altLang="ru-RU" sz="1400" b="1" dirty="0">
                <a:solidFill>
                  <a:srgbClr val="000000"/>
                </a:solidFill>
                <a:cs typeface="Times New Roman" pitchFamily="18" charset="0"/>
              </a:rPr>
              <a:t> ‰ (8 чел., родилось 33 чел.)</a:t>
            </a:r>
          </a:p>
          <a:p>
            <a:pPr>
              <a:tabLst>
                <a:tab pos="87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4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Мертворождаемость с ЭНМТ – 111,1</a:t>
            </a:r>
            <a:r>
              <a:rPr lang="ru-RU" altLang="ru-RU" sz="1400" b="1" dirty="0">
                <a:solidFill>
                  <a:srgbClr val="C00000"/>
                </a:solidFill>
                <a:cs typeface="Times New Roman" pitchFamily="18" charset="0"/>
              </a:rPr>
              <a:t> ‰ (4 чел.)</a:t>
            </a:r>
          </a:p>
          <a:p>
            <a:pPr>
              <a:tabLst>
                <a:tab pos="87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400" b="1" kern="0" dirty="0">
                <a:solidFill>
                  <a:srgbClr val="C00000"/>
                </a:solidFill>
                <a:cs typeface="Times New Roman" pitchFamily="18" charset="0"/>
              </a:rPr>
              <a:t>В учреждениях: </a:t>
            </a:r>
            <a:br>
              <a:rPr lang="ru-RU" altLang="ru-RU" sz="1400" b="1" kern="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altLang="ru-RU" sz="1400" b="1" dirty="0">
                <a:solidFill>
                  <a:srgbClr val="000000"/>
                </a:solidFill>
                <a:cs typeface="Times New Roman" pitchFamily="18" charset="0"/>
              </a:rPr>
              <a:t>2 группы – 666,6 ‰  (2 чел., родилось 3 чел.) </a:t>
            </a:r>
          </a:p>
          <a:p>
            <a:pPr>
              <a:tabLst>
                <a:tab pos="87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400" b="1" dirty="0">
                <a:solidFill>
                  <a:srgbClr val="000000"/>
                </a:solidFill>
                <a:cs typeface="Times New Roman" pitchFamily="18" charset="0"/>
              </a:rPr>
              <a:t>3 группы – 60,6 ‰ (2 чел., родилось 33 чел.)</a:t>
            </a:r>
          </a:p>
          <a:p>
            <a:pPr>
              <a:tabLst>
                <a:tab pos="87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4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idx="4294967295"/>
          </p:nvPr>
        </p:nvSpPr>
        <p:spPr>
          <a:xfrm>
            <a:off x="8370888" y="6267450"/>
            <a:ext cx="368300" cy="274638"/>
          </a:xfrm>
          <a:prstGeom prst="rect">
            <a:avLst/>
          </a:prstGeom>
        </p:spPr>
        <p:txBody>
          <a:bodyPr/>
          <a:lstStyle/>
          <a:p>
            <a:fld id="{494DA005-14E1-4A69-90E9-E6E8DCC19DF0}" type="slidenum">
              <a:rPr lang="ru-RU" altLang="ru-RU" smtClean="0"/>
              <a:pPr/>
              <a:t>29</a:t>
            </a:fld>
            <a:endParaRPr lang="ru-RU" alt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83211" y="1294142"/>
            <a:ext cx="2864653" cy="27813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8" name="TextBox 1"/>
          <p:cNvSpPr txBox="1"/>
          <p:nvPr/>
        </p:nvSpPr>
        <p:spPr>
          <a:xfrm>
            <a:off x="1347168" y="1515874"/>
            <a:ext cx="488528" cy="216024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>
                <a:solidFill>
                  <a:schemeClr val="tx1"/>
                </a:solidFill>
              </a:rPr>
              <a:t>277,7	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1979712" y="2985436"/>
            <a:ext cx="410806" cy="205913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chemeClr val="tx1"/>
                </a:solidFill>
              </a:rPr>
              <a:t>666,6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2627784" y="1897247"/>
            <a:ext cx="432048" cy="216024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>
                <a:solidFill>
                  <a:schemeClr val="tx1"/>
                </a:solidFill>
              </a:rPr>
              <a:t>242,4</a:t>
            </a:r>
          </a:p>
        </p:txBody>
      </p:sp>
      <p:sp>
        <p:nvSpPr>
          <p:cNvPr id="33" name="TextBox 1"/>
          <p:cNvSpPr txBox="1"/>
          <p:nvPr/>
        </p:nvSpPr>
        <p:spPr>
          <a:xfrm>
            <a:off x="4572000" y="2969804"/>
            <a:ext cx="504055" cy="216024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>
                <a:solidFill>
                  <a:schemeClr val="tx1"/>
                </a:solidFill>
              </a:rPr>
              <a:t>666,6</a:t>
            </a:r>
          </a:p>
        </p:txBody>
      </p:sp>
      <p:sp>
        <p:nvSpPr>
          <p:cNvPr id="35" name="TextBox 1"/>
          <p:cNvSpPr txBox="1"/>
          <p:nvPr/>
        </p:nvSpPr>
        <p:spPr>
          <a:xfrm>
            <a:off x="5277429" y="2949494"/>
            <a:ext cx="446699" cy="216024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>
                <a:solidFill>
                  <a:schemeClr val="tx1"/>
                </a:solidFill>
              </a:rPr>
              <a:t>60,6</a:t>
            </a:r>
          </a:p>
        </p:txBody>
      </p:sp>
      <p:sp>
        <p:nvSpPr>
          <p:cNvPr id="36" name="TextBox 1"/>
          <p:cNvSpPr txBox="1"/>
          <p:nvPr/>
        </p:nvSpPr>
        <p:spPr>
          <a:xfrm>
            <a:off x="6588224" y="2242981"/>
            <a:ext cx="432048" cy="216024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>
                <a:solidFill>
                  <a:schemeClr val="tx1"/>
                </a:solidFill>
              </a:rPr>
              <a:t>193,5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7395185" y="3077816"/>
            <a:ext cx="252000" cy="216024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43" name="TextBox 1"/>
          <p:cNvSpPr txBox="1"/>
          <p:nvPr/>
        </p:nvSpPr>
        <p:spPr>
          <a:xfrm>
            <a:off x="7938840" y="2229932"/>
            <a:ext cx="432048" cy="22244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>
                <a:solidFill>
                  <a:schemeClr val="tx1"/>
                </a:solidFill>
              </a:rPr>
              <a:t>206,9</a:t>
            </a:r>
          </a:p>
        </p:txBody>
      </p:sp>
      <p:sp>
        <p:nvSpPr>
          <p:cNvPr id="44" name="TextBox 1"/>
          <p:cNvSpPr txBox="1"/>
          <p:nvPr/>
        </p:nvSpPr>
        <p:spPr>
          <a:xfrm>
            <a:off x="63403" y="1500465"/>
            <a:ext cx="432048" cy="288032"/>
          </a:xfrm>
          <a:prstGeom prst="roundRect">
            <a:avLst/>
          </a:prstGeom>
          <a:noFill/>
          <a:ln>
            <a:noFill/>
          </a:ln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solidFill>
                  <a:schemeClr val="tx1"/>
                </a:solidFill>
                <a:latin typeface="Trebuchet MS"/>
              </a:rPr>
              <a:t>‰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5" name="TextBox 1"/>
          <p:cNvSpPr txBox="1"/>
          <p:nvPr/>
        </p:nvSpPr>
        <p:spPr>
          <a:xfrm>
            <a:off x="51163" y="3273468"/>
            <a:ext cx="432048" cy="288032"/>
          </a:xfrm>
          <a:prstGeom prst="roundRect">
            <a:avLst/>
          </a:prstGeom>
          <a:noFill/>
          <a:ln>
            <a:noFill/>
          </a:ln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chemeClr val="tx1"/>
                </a:solidFill>
                <a:latin typeface="Trebuchet MS"/>
              </a:rPr>
              <a:t>чел.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898357" y="4509013"/>
            <a:ext cx="4066131" cy="2261289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87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400" b="1" kern="0" dirty="0">
                <a:solidFill>
                  <a:srgbClr val="C00000"/>
                </a:solidFill>
                <a:cs typeface="Times New Roman" pitchFamily="18" charset="0"/>
              </a:rPr>
              <a:t>6 мес. 2019 г. </a:t>
            </a:r>
          </a:p>
          <a:p>
            <a:pPr>
              <a:tabLst>
                <a:tab pos="87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400" b="1" dirty="0">
                <a:solidFill>
                  <a:srgbClr val="C00000"/>
                </a:solidFill>
                <a:cs typeface="Times New Roman" pitchFamily="18" charset="0"/>
              </a:rPr>
              <a:t>РНС с ЭНМТ </a:t>
            </a:r>
            <a:r>
              <a:rPr lang="ru-RU" altLang="ru-RU" sz="1400" b="1" kern="0" dirty="0">
                <a:solidFill>
                  <a:srgbClr val="C00000"/>
                </a:solidFill>
                <a:cs typeface="Times New Roman" pitchFamily="18" charset="0"/>
              </a:rPr>
              <a:t>составила 193,5</a:t>
            </a:r>
            <a:r>
              <a:rPr lang="ru-RU" altLang="ru-RU" sz="14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altLang="ru-RU" sz="1400" b="1" dirty="0">
                <a:solidFill>
                  <a:srgbClr val="C00000"/>
                </a:solidFill>
                <a:cs typeface="Times New Roman" pitchFamily="18" charset="0"/>
              </a:rPr>
              <a:t>‰ (6 чел., родилось живыми 31 чел.)</a:t>
            </a:r>
            <a:endParaRPr lang="ru-RU" altLang="ru-RU" sz="1400" b="1" kern="0" dirty="0">
              <a:solidFill>
                <a:srgbClr val="C00000"/>
              </a:solidFill>
              <a:cs typeface="Times New Roman" pitchFamily="18" charset="0"/>
            </a:endParaRPr>
          </a:p>
          <a:p>
            <a:pPr>
              <a:tabLst>
                <a:tab pos="87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1400" b="1" kern="0" dirty="0">
              <a:solidFill>
                <a:srgbClr val="C00000"/>
              </a:solidFill>
              <a:cs typeface="Times New Roman" pitchFamily="18" charset="0"/>
            </a:endParaRPr>
          </a:p>
          <a:p>
            <a:pPr>
              <a:tabLst>
                <a:tab pos="87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400" b="1" kern="0" dirty="0">
                <a:solidFill>
                  <a:srgbClr val="C00000"/>
                </a:solidFill>
                <a:cs typeface="Times New Roman" pitchFamily="18" charset="0"/>
              </a:rPr>
              <a:t>В учреждениях: </a:t>
            </a:r>
            <a:br>
              <a:rPr lang="ru-RU" altLang="ru-RU" sz="1400" b="1" kern="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altLang="ru-RU" sz="1400" b="1" dirty="0">
                <a:solidFill>
                  <a:srgbClr val="000000"/>
                </a:solidFill>
                <a:cs typeface="Times New Roman" pitchFamily="18" charset="0"/>
              </a:rPr>
              <a:t>2 группы – случаев не было </a:t>
            </a:r>
          </a:p>
          <a:p>
            <a:pPr>
              <a:tabLst>
                <a:tab pos="87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400" b="1" dirty="0">
                <a:solidFill>
                  <a:srgbClr val="000000"/>
                </a:solidFill>
                <a:cs typeface="Times New Roman" pitchFamily="18" charset="0"/>
              </a:rPr>
              <a:t>3 группы – 206,9 ‰ (6 чел., родилось 29 ч.)</a:t>
            </a:r>
          </a:p>
          <a:p>
            <a:endParaRPr lang="ru-RU" sz="1400" b="1" dirty="0">
              <a:solidFill>
                <a:schemeClr val="tx1"/>
              </a:solidFill>
            </a:endParaRPr>
          </a:p>
          <a:p>
            <a:r>
              <a:rPr lang="ru-RU" sz="1400" b="1" dirty="0">
                <a:solidFill>
                  <a:schemeClr val="tx1"/>
                </a:solidFill>
              </a:rPr>
              <a:t>Все дети из учреждений 2 группы (2 чел.) были переведены в РПЦ. </a:t>
            </a:r>
          </a:p>
          <a:p>
            <a:pPr eaLnBrk="1" hangingPunct="1">
              <a:buClr>
                <a:srgbClr val="000000"/>
              </a:buClr>
              <a:buSzPct val="100000"/>
            </a:pPr>
            <a:endParaRPr kumimoji="0" lang="ru-RU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  <p:sp>
        <p:nvSpPr>
          <p:cNvPr id="30" name="TextBox 1">
            <a:extLst>
              <a:ext uri="{FF2B5EF4-FFF2-40B4-BE49-F238E27FC236}">
                <a16:creationId xmlns:a16="http://schemas.microsoft.com/office/drawing/2014/main" id="{ABD32055-AFD6-4350-85E0-0334AA6C65FB}"/>
              </a:ext>
            </a:extLst>
          </p:cNvPr>
          <p:cNvSpPr txBox="1"/>
          <p:nvPr/>
        </p:nvSpPr>
        <p:spPr>
          <a:xfrm>
            <a:off x="3923928" y="2602559"/>
            <a:ext cx="504055" cy="216024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chemeClr val="tx1"/>
                </a:solidFill>
              </a:rPr>
              <a:t>111,1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4382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1844" y="758032"/>
            <a:ext cx="914400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/>
              <a:t>МЕДИКО-ДЕМОГРАФИЧЕСКИЕ ПОКАЗАТЕЛИ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07504" y="5805264"/>
            <a:ext cx="4607941" cy="8331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92D050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600" dirty="0">
                <a:solidFill>
                  <a:srgbClr val="000000"/>
                </a:solidFill>
              </a:rPr>
              <a:t>С 2017 года численность женского населения</a:t>
            </a:r>
          </a:p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600" dirty="0">
                <a:solidFill>
                  <a:srgbClr val="000000"/>
                </a:solidFill>
              </a:rPr>
              <a:t>увеличилась на </a:t>
            </a:r>
            <a:r>
              <a:rPr lang="ru-RU" altLang="ru-RU" sz="1600" b="1" dirty="0">
                <a:solidFill>
                  <a:srgbClr val="FF0000"/>
                </a:solidFill>
              </a:rPr>
              <a:t>0,9 %, </a:t>
            </a:r>
            <a:r>
              <a:rPr lang="ru-RU" altLang="ru-RU" sz="1600" b="1" dirty="0">
                <a:solidFill>
                  <a:schemeClr val="tx1"/>
                </a:solidFill>
              </a:rPr>
              <a:t>за последние 5 лет – </a:t>
            </a:r>
            <a:r>
              <a:rPr lang="ru-RU" altLang="ru-RU" sz="1600" b="1" dirty="0">
                <a:solidFill>
                  <a:srgbClr val="FF0000"/>
                </a:solidFill>
              </a:rPr>
              <a:t>на 3,3% </a:t>
            </a:r>
            <a:r>
              <a:rPr lang="ru-RU" altLang="ru-RU" sz="1600" dirty="0">
                <a:solidFill>
                  <a:srgbClr val="000000"/>
                </a:solidFill>
              </a:rPr>
              <a:t>и составила в 2018 г. </a:t>
            </a:r>
            <a:r>
              <a:rPr lang="ru-RU" altLang="ru-RU" sz="1600" b="1" dirty="0">
                <a:solidFill>
                  <a:srgbClr val="0066CC"/>
                </a:solidFill>
              </a:rPr>
              <a:t>5</a:t>
            </a:r>
            <a:r>
              <a:rPr lang="en-US" altLang="ru-RU" sz="1600" b="1" dirty="0">
                <a:solidFill>
                  <a:srgbClr val="0066CC"/>
                </a:solidFill>
              </a:rPr>
              <a:t>2</a:t>
            </a:r>
            <a:r>
              <a:rPr lang="ru-RU" altLang="ru-RU" sz="1600" b="1" dirty="0">
                <a:solidFill>
                  <a:srgbClr val="0066CC"/>
                </a:solidFill>
              </a:rPr>
              <a:t>7 </a:t>
            </a:r>
            <a:r>
              <a:rPr lang="en-US" altLang="ru-RU" sz="1600" b="1" dirty="0">
                <a:solidFill>
                  <a:srgbClr val="0066CC"/>
                </a:solidFill>
              </a:rPr>
              <a:t>5</a:t>
            </a:r>
            <a:r>
              <a:rPr lang="ru-RU" altLang="ru-RU" sz="1600" b="1" dirty="0">
                <a:solidFill>
                  <a:srgbClr val="0066CC"/>
                </a:solidFill>
              </a:rPr>
              <a:t>10</a:t>
            </a:r>
            <a:r>
              <a:rPr lang="ru-RU" altLang="ru-RU" sz="1600" dirty="0">
                <a:solidFill>
                  <a:srgbClr val="000000"/>
                </a:solidFill>
              </a:rPr>
              <a:t> человек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4805539" y="1193363"/>
            <a:ext cx="4105827" cy="24028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70C0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500" dirty="0">
                <a:solidFill>
                  <a:srgbClr val="000000"/>
                </a:solidFill>
              </a:rPr>
              <a:t>В фертильном возрасте (15-49 лет) </a:t>
            </a:r>
          </a:p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500" dirty="0">
                <a:solidFill>
                  <a:srgbClr val="000000"/>
                </a:solidFill>
              </a:rPr>
              <a:t>пребывает </a:t>
            </a:r>
            <a:r>
              <a:rPr lang="ru-RU" altLang="ru-RU" sz="1500" b="1" dirty="0">
                <a:solidFill>
                  <a:srgbClr val="0066CC"/>
                </a:solidFill>
              </a:rPr>
              <a:t>234 166 </a:t>
            </a:r>
            <a:r>
              <a:rPr lang="ru-RU" altLang="ru-RU" sz="1500" dirty="0">
                <a:solidFill>
                  <a:srgbClr val="000000"/>
                </a:solidFill>
              </a:rPr>
              <a:t>–</a:t>
            </a:r>
            <a:r>
              <a:rPr lang="ru-RU" altLang="ru-RU" sz="1500" b="1" dirty="0">
                <a:solidFill>
                  <a:srgbClr val="0066CC"/>
                </a:solidFill>
              </a:rPr>
              <a:t> 44,4% от числа женского населения  </a:t>
            </a:r>
          </a:p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500" dirty="0">
                <a:solidFill>
                  <a:srgbClr val="000000"/>
                </a:solidFill>
              </a:rPr>
              <a:t>Численность женщин фертильного </a:t>
            </a:r>
          </a:p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500" dirty="0">
                <a:solidFill>
                  <a:srgbClr val="000000"/>
                </a:solidFill>
              </a:rPr>
              <a:t>возраста за 5 лет снизилась на </a:t>
            </a:r>
            <a:r>
              <a:rPr lang="ru-RU" altLang="ru-RU" sz="1500" b="1" dirty="0">
                <a:solidFill>
                  <a:srgbClr val="FF0000"/>
                </a:solidFill>
              </a:rPr>
              <a:t>0,5 %, </a:t>
            </a:r>
          </a:p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500" dirty="0">
                <a:solidFill>
                  <a:srgbClr val="000000"/>
                </a:solidFill>
              </a:rPr>
              <a:t>за последний год увеличилась – на </a:t>
            </a:r>
            <a:r>
              <a:rPr lang="ru-RU" altLang="ru-RU" sz="1500" b="1" dirty="0">
                <a:solidFill>
                  <a:srgbClr val="FF0000"/>
                </a:solidFill>
              </a:rPr>
              <a:t>0,4%</a:t>
            </a:r>
            <a:r>
              <a:rPr lang="ru-RU" altLang="ru-RU" sz="1500" dirty="0">
                <a:solidFill>
                  <a:srgbClr val="000000"/>
                </a:solidFill>
              </a:rPr>
              <a:t> (982 чел.), в т. ч. за счет увеличения численности девочек 15-17 лет на 4,7% </a:t>
            </a:r>
          </a:p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500" dirty="0">
                <a:solidFill>
                  <a:srgbClr val="000000"/>
                </a:solidFill>
              </a:rPr>
              <a:t>(с 12689 чел. в 2017 г. до 13281 чел. в 2018)  </a:t>
            </a:r>
          </a:p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500" b="1" dirty="0">
              <a:solidFill>
                <a:schemeClr val="tx1"/>
              </a:solidFill>
            </a:endParaRPr>
          </a:p>
        </p:txBody>
      </p:sp>
      <p:graphicFrame>
        <p:nvGraphicFramePr>
          <p:cNvPr id="6149" name="Объект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79224009"/>
              </p:ext>
            </p:extLst>
          </p:nvPr>
        </p:nvGraphicFramePr>
        <p:xfrm>
          <a:off x="488950" y="1268412"/>
          <a:ext cx="3844925" cy="4392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56" name="Worksheet" r:id="rId4" imgW="4762564" imgH="4638746" progId="">
                  <p:embed/>
                </p:oleObj>
              </mc:Choice>
              <mc:Fallback>
                <p:oleObj name="Worksheet" r:id="rId4" imgW="4762564" imgH="4638746" progId="">
                  <p:embed/>
                  <p:pic>
                    <p:nvPicPr>
                      <p:cNvPr id="0" name="Picture 225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1268412"/>
                        <a:ext cx="3844925" cy="4392836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B05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Объект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5192509"/>
              </p:ext>
            </p:extLst>
          </p:nvPr>
        </p:nvGraphicFramePr>
        <p:xfrm>
          <a:off x="4806091" y="3717032"/>
          <a:ext cx="4105275" cy="2875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57" name="Worksheet" r:id="rId6" imgW="3848164" imgH="2914522" progId="">
                  <p:embed/>
                </p:oleObj>
              </mc:Choice>
              <mc:Fallback>
                <p:oleObj name="Worksheet" r:id="rId6" imgW="3848164" imgH="2914522" progId="">
                  <p:embed/>
                  <p:pic>
                    <p:nvPicPr>
                      <p:cNvPr id="0" name="Picture 225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6091" y="3717032"/>
                        <a:ext cx="4105275" cy="287565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idx="4294967295"/>
          </p:nvPr>
        </p:nvSpPr>
        <p:spPr>
          <a:xfrm>
            <a:off x="8370888" y="6267450"/>
            <a:ext cx="368300" cy="274638"/>
          </a:xfrm>
          <a:prstGeom prst="rect">
            <a:avLst/>
          </a:prstGeom>
        </p:spPr>
        <p:txBody>
          <a:bodyPr/>
          <a:lstStyle/>
          <a:p>
            <a:fld id="{494DA005-14E1-4A69-90E9-E6E8DCC19DF0}" type="slidenum">
              <a:rPr lang="ru-RU" altLang="ru-RU" smtClean="0"/>
              <a:pPr/>
              <a:t>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836797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 noGrp="1"/>
          </p:cNvSpPr>
          <p:nvPr/>
        </p:nvSpPr>
        <p:spPr bwMode="auto">
          <a:xfrm>
            <a:off x="8370888" y="6267450"/>
            <a:ext cx="376237" cy="257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2FB2B276-CC6E-4D6D-9482-62EA03346D05}" type="slidenum">
              <a:rPr lang="ru-RU" sz="1200" b="1">
                <a:solidFill>
                  <a:schemeClr val="bg1"/>
                </a:solidFill>
                <a:cs typeface="+mn-cs"/>
              </a:rPr>
              <a:pPr algn="r">
                <a:defRPr/>
              </a:pPr>
              <a:t>30</a:t>
            </a:fld>
            <a:endParaRPr lang="ru-RU" sz="1200" b="1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27584" y="548680"/>
            <a:ext cx="7272808" cy="50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36000" rIns="72000" bIns="36000" anchor="ctr"/>
          <a:lstStyle/>
          <a:p>
            <a:pPr algn="ctr" defTabSz="912813" eaLnBrk="0" hangingPunct="0">
              <a:defRPr/>
            </a:pPr>
            <a:endParaRPr lang="ru-RU" sz="1800" b="1" kern="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2813" eaLnBrk="0" hangingPunct="0">
              <a:defRPr/>
            </a:pPr>
            <a:r>
              <a:rPr lang="ru-RU" sz="1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Высокий показатель частоты </a:t>
            </a:r>
            <a:r>
              <a:rPr lang="ru-RU" sz="1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операции КС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1194167"/>
            <a:ext cx="4067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2813" eaLnBrk="0" hangingPunct="0">
              <a:defRPr/>
            </a:pPr>
            <a:r>
              <a:rPr lang="ru-RU" sz="1600" b="1" kern="0" dirty="0"/>
              <a:t>9 мес. 2017 (край 9 мес. 2017 – 29,0%) 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078973"/>
              </p:ext>
            </p:extLst>
          </p:nvPr>
        </p:nvGraphicFramePr>
        <p:xfrm>
          <a:off x="4787900" y="2813088"/>
          <a:ext cx="4025900" cy="344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10" name="Worksheet" r:id="rId3" imgW="8715231" imgH="4219589" progId="Excel.Sheet.8">
                  <p:embed/>
                </p:oleObj>
              </mc:Choice>
              <mc:Fallback>
                <p:oleObj name="Worksheet" r:id="rId3" imgW="8715231" imgH="4219589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813088"/>
                        <a:ext cx="4025900" cy="3440075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788024" y="1341908"/>
            <a:ext cx="4032448" cy="1323439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altLang="ru-RU" sz="1600" b="1" dirty="0">
                <a:solidFill>
                  <a:srgbClr val="000000"/>
                </a:solidFill>
              </a:rPr>
              <a:t>Соотношение частоты операции КС </a:t>
            </a:r>
          </a:p>
          <a:p>
            <a:pPr lvl="0"/>
            <a:r>
              <a:rPr lang="ru-RU" altLang="ru-RU" sz="1600" b="1" dirty="0">
                <a:solidFill>
                  <a:srgbClr val="000000"/>
                </a:solidFill>
              </a:rPr>
              <a:t>и показателя перинатальной смертности</a:t>
            </a:r>
          </a:p>
          <a:p>
            <a:pPr lvl="0"/>
            <a:r>
              <a:rPr lang="ru-RU" altLang="ru-RU" sz="1600" b="1" dirty="0">
                <a:solidFill>
                  <a:srgbClr val="000000"/>
                </a:solidFill>
              </a:rPr>
              <a:t>6 мес. 2019: КС – 38,9%; ПС –  8,7</a:t>
            </a:r>
            <a:r>
              <a:rPr lang="ru-RU" altLang="ru-RU" sz="1600" b="1" dirty="0">
                <a:solidFill>
                  <a:srgbClr val="000000"/>
                </a:solidFill>
                <a:cs typeface="Times New Roman" pitchFamily="18" charset="0"/>
              </a:rPr>
              <a:t>‰</a:t>
            </a:r>
          </a:p>
          <a:p>
            <a:r>
              <a:rPr lang="ru-RU" altLang="ru-RU" sz="1600" b="1" dirty="0">
                <a:solidFill>
                  <a:srgbClr val="000000"/>
                </a:solidFill>
              </a:rPr>
              <a:t>6 мес. 2018: КС – 36,7%; ПС –  7,0</a:t>
            </a:r>
            <a:r>
              <a:rPr lang="ru-RU" altLang="ru-RU" sz="1600" b="1" dirty="0">
                <a:solidFill>
                  <a:srgbClr val="000000"/>
                </a:solidFill>
                <a:cs typeface="Times New Roman" pitchFamily="18" charset="0"/>
              </a:rPr>
              <a:t>‰</a:t>
            </a:r>
            <a:endParaRPr lang="en-US" altLang="ru-RU" sz="1600" b="1" dirty="0">
              <a:solidFill>
                <a:srgbClr val="000000"/>
              </a:solidFill>
            </a:endParaRP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7392EC28-BAD5-43E3-902F-5005A4193E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146213"/>
              </p:ext>
            </p:extLst>
          </p:nvPr>
        </p:nvGraphicFramePr>
        <p:xfrm>
          <a:off x="385192" y="1194167"/>
          <a:ext cx="4186808" cy="5058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16821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70888" y="6267450"/>
            <a:ext cx="376237" cy="2571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E066C21-49DC-4FD4-B165-DF031A80FD8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31</a:t>
            </a:fld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321540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3077314"/>
              </p:ext>
            </p:extLst>
          </p:nvPr>
        </p:nvGraphicFramePr>
        <p:xfrm>
          <a:off x="266700" y="1173163"/>
          <a:ext cx="4457700" cy="538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491" name="Worksheet" r:id="rId3" imgW="4705318" imgH="4200397" progId="Excel.Sheet.8">
                  <p:embed/>
                </p:oleObj>
              </mc:Choice>
              <mc:Fallback>
                <p:oleObj name="Worksheet" r:id="rId3" imgW="4705318" imgH="4200397" progId="Excel.Sheet.8">
                  <p:embed/>
                  <p:pic>
                    <p:nvPicPr>
                      <p:cNvPr id="0" name="Picture 6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1173163"/>
                        <a:ext cx="4457700" cy="538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2843213" y="728663"/>
            <a:ext cx="4537075" cy="360362"/>
          </a:xfrm>
        </p:spPr>
        <p:txBody>
          <a:bodyPr anchor="t"/>
          <a:lstStyle/>
          <a:p>
            <a:pPr algn="l"/>
            <a:r>
              <a:rPr lang="ru-RU" altLang="ru-RU" sz="2400" b="1" dirty="0">
                <a:solidFill>
                  <a:schemeClr val="bg1"/>
                </a:solidFill>
              </a:rPr>
              <a:t>Младенческая смертность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4788024" y="1196752"/>
            <a:ext cx="4032448" cy="54006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0000"/>
              </a:buClr>
              <a:buSzPct val="100000"/>
            </a:pPr>
            <a:r>
              <a:rPr lang="ru-RU" sz="1500" b="1" dirty="0">
                <a:solidFill>
                  <a:srgbClr val="C00000"/>
                </a:solidFill>
                <a:latin typeface="+mn-lt"/>
                <a:ea typeface="Microsoft YaHei" pitchFamily="32" charset="-122"/>
              </a:rPr>
              <a:t>За 6 мес.</a:t>
            </a: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Microsoft YaHei" pitchFamily="32" charset="-122"/>
              </a:rPr>
              <a:t> 2019 г. 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Microsoft YaHei" pitchFamily="32" charset="-122"/>
              </a:rPr>
              <a:t>показатель младенческой смертности – 5,8</a:t>
            </a:r>
            <a:r>
              <a:rPr lang="ru-RU" altLang="ru-RU" sz="15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‰  (28 чел.) 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altLang="ru-RU" sz="15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(6 мес. 2018 г. – 2,4‰ – 13 чел). 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altLang="ru-RU" sz="15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Рост в 2,4 раза.</a:t>
            </a:r>
          </a:p>
          <a:p>
            <a:pPr eaLnBrk="1" hangingPunct="1">
              <a:buClr>
                <a:srgbClr val="000000"/>
              </a:buClr>
              <a:buSzPct val="100000"/>
            </a:pPr>
            <a:endParaRPr kumimoji="0" lang="ru-RU" sz="15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n-lt"/>
              <a:ea typeface="Microsoft YaHei" pitchFamily="32" charset="-122"/>
              <a:cs typeface="Times New Roman" pitchFamily="18" charset="0"/>
            </a:endParaRPr>
          </a:p>
          <a:p>
            <a:pPr marL="171450" indent="-171450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rgbClr val="C00000"/>
                </a:solidFill>
                <a:latin typeface="+mn-lt"/>
                <a:ea typeface="Microsoft YaHei" pitchFamily="32" charset="-122"/>
                <a:cs typeface="Times New Roman" pitchFamily="18" charset="0"/>
              </a:rPr>
              <a:t>Рост </a:t>
            </a: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Microsoft YaHei" pitchFamily="32" charset="-122"/>
                <a:cs typeface="Times New Roman" pitchFamily="18" charset="0"/>
              </a:rPr>
              <a:t>РНС в 2,9 раза (11 чел.) 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Microsoft YaHei" pitchFamily="32" charset="-122"/>
                <a:cs typeface="Times New Roman" pitchFamily="18" charset="0"/>
              </a:rPr>
              <a:t>(с 0,7</a:t>
            </a:r>
            <a:r>
              <a:rPr lang="ru-RU" altLang="ru-RU" sz="15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‰</a:t>
            </a: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Microsoft YaHei" pitchFamily="32" charset="-122"/>
                <a:cs typeface="Times New Roman" pitchFamily="18" charset="0"/>
              </a:rPr>
              <a:t> до 2,3</a:t>
            </a:r>
            <a:r>
              <a:rPr lang="ru-RU" altLang="ru-RU" sz="15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‰ </a:t>
            </a:r>
            <a:r>
              <a:rPr lang="ru-RU" altLang="ru-RU" sz="1500" b="1" dirty="0">
                <a:solidFill>
                  <a:srgbClr val="7030A0"/>
                </a:solidFill>
                <a:latin typeface="+mn-lt"/>
                <a:cs typeface="Times New Roman" pitchFamily="18" charset="0"/>
              </a:rPr>
              <a:t>– 14 чел.</a:t>
            </a: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  <a:ea typeface="Microsoft YaHei" pitchFamily="32" charset="-122"/>
              </a:rPr>
              <a:t>)</a:t>
            </a:r>
          </a:p>
          <a:p>
            <a:pPr marL="171450" indent="-171450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endParaRPr lang="ru-RU" sz="1500" b="1" dirty="0">
              <a:solidFill>
                <a:srgbClr val="FFC000"/>
              </a:solidFill>
              <a:latin typeface="+mn-lt"/>
              <a:ea typeface="Microsoft YaHei" pitchFamily="32" charset="-122"/>
            </a:endParaRPr>
          </a:p>
          <a:p>
            <a:pPr marL="171450" indent="-171450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  <a:ea typeface="Microsoft YaHei" pitchFamily="32" charset="-122"/>
              </a:rPr>
              <a:t>За 6 месяцев (январь-июнь) 2019 г. </a:t>
            </a: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Microsoft YaHei" pitchFamily="32" charset="-122"/>
              </a:rPr>
              <a:t>Рост:</a:t>
            </a:r>
            <a:endParaRPr lang="ru-RU" sz="1500" b="1" dirty="0">
              <a:solidFill>
                <a:schemeClr val="tx1"/>
              </a:solidFill>
              <a:latin typeface="+mn-lt"/>
              <a:ea typeface="Microsoft YaHei" pitchFamily="32" charset="-122"/>
            </a:endParaRPr>
          </a:p>
          <a:p>
            <a:pPr marL="171450" indent="-171450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chemeClr val="tx1"/>
                </a:solidFill>
                <a:latin typeface="+mn-lt"/>
                <a:ea typeface="Microsoft YaHei" pitchFamily="32" charset="-122"/>
              </a:rPr>
              <a:t>Поздней неонатальной смертности 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500" b="1" dirty="0">
                <a:solidFill>
                  <a:schemeClr val="tx1"/>
                </a:solidFill>
                <a:latin typeface="+mn-lt"/>
                <a:ea typeface="Microsoft YaHei" pitchFamily="32" charset="-122"/>
              </a:rPr>
              <a:t>(6 суток – 27 суток) в 2 раза 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500" b="1" dirty="0">
                <a:solidFill>
                  <a:srgbClr val="000000"/>
                </a:solidFill>
                <a:latin typeface="+mn-lt"/>
                <a:ea typeface="Microsoft YaHei" pitchFamily="32" charset="-122"/>
                <a:cs typeface="Times New Roman" pitchFamily="18" charset="0"/>
              </a:rPr>
              <a:t>(с 0,7</a:t>
            </a:r>
            <a:r>
              <a:rPr lang="ru-RU" altLang="ru-RU" sz="15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‰</a:t>
            </a:r>
            <a:r>
              <a:rPr lang="ru-RU" sz="1500" b="1" dirty="0">
                <a:solidFill>
                  <a:srgbClr val="000000"/>
                </a:solidFill>
                <a:latin typeface="+mn-lt"/>
                <a:ea typeface="Microsoft YaHei" pitchFamily="32" charset="-122"/>
                <a:cs typeface="Times New Roman" pitchFamily="18" charset="0"/>
              </a:rPr>
              <a:t> до 1,6</a:t>
            </a:r>
            <a:r>
              <a:rPr lang="ru-RU" altLang="ru-RU" sz="15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‰; </a:t>
            </a:r>
            <a:r>
              <a:rPr lang="ru-RU" altLang="ru-RU" sz="15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с 4 до 8 чел.</a:t>
            </a:r>
            <a:r>
              <a:rPr lang="ru-RU" sz="1500" b="1" dirty="0">
                <a:solidFill>
                  <a:schemeClr val="tx1"/>
                </a:solidFill>
                <a:latin typeface="+mn-lt"/>
                <a:ea typeface="Microsoft YaHei" pitchFamily="32" charset="-122"/>
              </a:rPr>
              <a:t>)</a:t>
            </a:r>
            <a:endParaRPr kumimoji="0" lang="ru-RU" sz="1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Microsoft YaHei" pitchFamily="32" charset="-122"/>
            </a:endParaRPr>
          </a:p>
          <a:p>
            <a:pPr marL="171450" indent="-171450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endParaRPr lang="ru-RU" sz="1500" b="1" dirty="0">
              <a:solidFill>
                <a:schemeClr val="tx1"/>
              </a:solidFill>
              <a:latin typeface="+mn-lt"/>
              <a:ea typeface="Microsoft YaHei" pitchFamily="32" charset="-122"/>
            </a:endParaRPr>
          </a:p>
          <a:p>
            <a:pPr marL="171450" indent="-171450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chemeClr val="tx1"/>
                </a:solidFill>
                <a:latin typeface="+mn-lt"/>
                <a:ea typeface="Microsoft YaHei" pitchFamily="32" charset="-122"/>
              </a:rPr>
              <a:t>Неонатальной смертности 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500" b="1" dirty="0">
                <a:solidFill>
                  <a:schemeClr val="tx1"/>
                </a:solidFill>
                <a:latin typeface="+mn-lt"/>
                <a:ea typeface="Microsoft YaHei" pitchFamily="32" charset="-122"/>
              </a:rPr>
              <a:t>(0 – 27 суток) в 2,8 раза 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500" b="1" dirty="0">
                <a:solidFill>
                  <a:schemeClr val="tx1"/>
                </a:solidFill>
                <a:latin typeface="+mn-lt"/>
                <a:ea typeface="Microsoft YaHei" pitchFamily="32" charset="-122"/>
              </a:rPr>
              <a:t>(с 1,4</a:t>
            </a:r>
            <a:r>
              <a:rPr lang="ru-RU" altLang="ru-RU" sz="15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‰ до 3,9 ‰; </a:t>
            </a:r>
            <a:r>
              <a:rPr lang="ru-RU" altLang="ru-RU" sz="15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с 8 до 19 чел.)</a:t>
            </a:r>
            <a:endParaRPr lang="ru-RU" altLang="ru-RU" sz="1500" b="1" dirty="0">
              <a:solidFill>
                <a:schemeClr val="tx1"/>
              </a:solidFill>
              <a:latin typeface="+mn-lt"/>
              <a:ea typeface="Microsoft YaHei" pitchFamily="32" charset="-122"/>
            </a:endParaRPr>
          </a:p>
          <a:p>
            <a:pPr marL="171450" indent="-171450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endParaRPr lang="ru-RU" altLang="ru-RU" sz="1500" b="1" dirty="0">
              <a:solidFill>
                <a:schemeClr val="tx1"/>
              </a:solidFill>
              <a:latin typeface="+mn-lt"/>
              <a:ea typeface="Microsoft YaHei" pitchFamily="32" charset="-122"/>
              <a:cs typeface="Times New Roman" pitchFamily="18" charset="0"/>
            </a:endParaRPr>
          </a:p>
          <a:p>
            <a:pPr marL="171450" indent="-171450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altLang="ru-RU" sz="1500" b="1" dirty="0">
                <a:solidFill>
                  <a:schemeClr val="tx1"/>
                </a:solidFill>
                <a:latin typeface="+mn-lt"/>
                <a:ea typeface="Microsoft YaHei" pitchFamily="32" charset="-122"/>
                <a:cs typeface="Times New Roman" pitchFamily="18" charset="0"/>
              </a:rPr>
              <a:t>Постнеонатальной смертности 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altLang="ru-RU" sz="1500" b="1" dirty="0">
                <a:solidFill>
                  <a:schemeClr val="tx1"/>
                </a:solidFill>
                <a:latin typeface="+mn-lt"/>
                <a:ea typeface="Microsoft YaHei" pitchFamily="32" charset="-122"/>
                <a:cs typeface="Times New Roman" pitchFamily="18" charset="0"/>
              </a:rPr>
              <a:t>(28 суток – 1 год) в 1,9 раза 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altLang="ru-RU" sz="1500" b="1" dirty="0">
                <a:solidFill>
                  <a:schemeClr val="tx1"/>
                </a:solidFill>
                <a:latin typeface="+mn-lt"/>
                <a:ea typeface="Microsoft YaHei" pitchFamily="32" charset="-122"/>
                <a:cs typeface="Times New Roman" pitchFamily="18" charset="0"/>
              </a:rPr>
              <a:t>(с 1,0</a:t>
            </a:r>
            <a:r>
              <a:rPr lang="ru-RU" altLang="ru-RU" sz="15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‰ до 1,9 ‰; </a:t>
            </a:r>
            <a:r>
              <a:rPr lang="ru-RU" altLang="ru-RU" sz="15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с 5 до 9 чел)</a:t>
            </a:r>
          </a:p>
          <a:p>
            <a:pPr eaLnBrk="1" hangingPunct="1">
              <a:buClr>
                <a:srgbClr val="000000"/>
              </a:buClr>
              <a:buSzPct val="100000"/>
            </a:pPr>
            <a:endParaRPr lang="ru-RU" altLang="ru-RU" sz="1500" b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182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70888" y="6267450"/>
            <a:ext cx="376237" cy="2571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E066C21-49DC-4FD4-B165-DF031A80FD8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32</a:t>
            </a:fld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17475" y="1772816"/>
            <a:ext cx="5246614" cy="4356521"/>
            <a:chOff x="897406" y="1694216"/>
            <a:chExt cx="6394270" cy="2930072"/>
          </a:xfrm>
        </p:grpSpPr>
        <p:graphicFrame>
          <p:nvGraphicFramePr>
            <p:cNvPr id="321538" name="Диаграмма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8472829"/>
                </p:ext>
              </p:extLst>
            </p:nvPr>
          </p:nvGraphicFramePr>
          <p:xfrm>
            <a:off x="897406" y="1694216"/>
            <a:ext cx="6394270" cy="29300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521" name="Worksheet" r:id="rId3" imgW="5333872" imgH="3381275" progId="Excel.Sheet.8">
                    <p:embed/>
                  </p:oleObj>
                </mc:Choice>
                <mc:Fallback>
                  <p:oleObj name="Worksheet" r:id="rId3" imgW="5333872" imgH="3381275" progId="Excel.Sheet.8">
                    <p:embed/>
                    <p:pic>
                      <p:nvPicPr>
                        <p:cNvPr id="0" name="Picture 6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7406" y="1694216"/>
                          <a:ext cx="6394270" cy="293007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" name="Прямая соединительная линия 7"/>
            <p:cNvCxnSpPr>
              <a:cxnSpLocks/>
              <a:endCxn id="15" idx="1"/>
            </p:cNvCxnSpPr>
            <p:nvPr/>
          </p:nvCxnSpPr>
          <p:spPr bwMode="auto">
            <a:xfrm>
              <a:off x="3697364" y="2160562"/>
              <a:ext cx="750458" cy="51547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1DA4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Прямая соединительная линия 8"/>
            <p:cNvCxnSpPr>
              <a:cxnSpLocks/>
              <a:endCxn id="15" idx="1"/>
            </p:cNvCxnSpPr>
            <p:nvPr/>
          </p:nvCxnSpPr>
          <p:spPr bwMode="auto">
            <a:xfrm flipV="1">
              <a:off x="3606405" y="2676035"/>
              <a:ext cx="841416" cy="66194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1DA4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4542068" y="1759577"/>
              <a:ext cx="2313510" cy="289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>
                  <a:solidFill>
                    <a:schemeClr val="tx1"/>
                  </a:solidFill>
                </a:rPr>
                <a:t>Респираторный дистресс-</a:t>
              </a:r>
            </a:p>
            <a:p>
              <a:r>
                <a:rPr lang="ru-RU" sz="1100" dirty="0">
                  <a:solidFill>
                    <a:schemeClr val="tx1"/>
                  </a:solidFill>
                </a:rPr>
                <a:t>синдром – 31,3%</a:t>
              </a:r>
            </a:p>
          </p:txBody>
        </p:sp>
        <p:sp>
          <p:nvSpPr>
            <p:cNvPr id="15" name="Левая фигурная скобка 14"/>
            <p:cNvSpPr/>
            <p:nvPr/>
          </p:nvSpPr>
          <p:spPr bwMode="auto">
            <a:xfrm>
              <a:off x="4447821" y="1759577"/>
              <a:ext cx="62296" cy="1832915"/>
            </a:xfrm>
            <a:prstGeom prst="leftBrace">
              <a:avLst/>
            </a:prstGeom>
            <a:solidFill>
              <a:schemeClr val="accent1"/>
            </a:solidFill>
            <a:ln w="15875" cap="flat" cmpd="sng" algn="ctr">
              <a:solidFill>
                <a:srgbClr val="1DA4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21620" y="2049380"/>
              <a:ext cx="2747219" cy="279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>
                  <a:solidFill>
                    <a:schemeClr val="tx1"/>
                  </a:solidFill>
                  <a:latin typeface="Arial" charset="0"/>
                  <a:ea typeface="Microsoft YaHei" pitchFamily="32" charset="-122"/>
                  <a:cs typeface="Times New Roman" pitchFamily="18" charset="0"/>
                </a:rPr>
                <a:t>Реализация ВУИ,</a:t>
              </a:r>
            </a:p>
            <a:p>
              <a:r>
                <a:rPr lang="ru-RU" sz="1050" dirty="0" err="1">
                  <a:solidFill>
                    <a:schemeClr val="tx1"/>
                  </a:solidFill>
                  <a:latin typeface="Arial" charset="0"/>
                  <a:ea typeface="Microsoft YaHei" pitchFamily="32" charset="-122"/>
                  <a:cs typeface="Times New Roman" pitchFamily="18" charset="0"/>
                </a:rPr>
                <a:t>внутриутроб</a:t>
              </a:r>
              <a:r>
                <a:rPr lang="ru-RU" sz="1050" dirty="0">
                  <a:solidFill>
                    <a:schemeClr val="tx1"/>
                  </a:solidFill>
                  <a:latin typeface="Arial" charset="0"/>
                  <a:ea typeface="Microsoft YaHei" pitchFamily="32" charset="-122"/>
                  <a:cs typeface="Times New Roman" pitchFamily="18" charset="0"/>
                </a:rPr>
                <a:t>. пневмония</a:t>
              </a:r>
              <a:r>
                <a:rPr lang="ru-RU" sz="1050" dirty="0">
                  <a:solidFill>
                    <a:schemeClr val="tx1"/>
                  </a:solidFill>
                </a:rPr>
                <a:t>– 12,5%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32494" y="2338354"/>
              <a:ext cx="2585066" cy="298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>
                  <a:solidFill>
                    <a:schemeClr val="tx1"/>
                  </a:solidFill>
                </a:rPr>
                <a:t>Геморрагические поражения </a:t>
              </a:r>
            </a:p>
            <a:p>
              <a:r>
                <a:rPr lang="ru-RU" sz="1100" dirty="0">
                  <a:solidFill>
                    <a:schemeClr val="tx1"/>
                  </a:solidFill>
                </a:rPr>
                <a:t>(ВЖК) – 12,5%</a:t>
              </a:r>
            </a:p>
          </p:txBody>
        </p:sp>
      </p:grpSp>
      <p:sp>
        <p:nvSpPr>
          <p:cNvPr id="40" name="Заголовок 1"/>
          <p:cNvSpPr txBox="1">
            <a:spLocks/>
          </p:cNvSpPr>
          <p:nvPr/>
        </p:nvSpPr>
        <p:spPr bwMode="auto">
          <a:xfrm>
            <a:off x="1445960" y="1199373"/>
            <a:ext cx="6294392" cy="27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1400" b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Причинная структура младенческой смертности  6 мес. 2019 г. (%)</a:t>
            </a:r>
          </a:p>
        </p:txBody>
      </p:sp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2843213" y="728663"/>
            <a:ext cx="4537075" cy="360362"/>
          </a:xfrm>
        </p:spPr>
        <p:txBody>
          <a:bodyPr anchor="t"/>
          <a:lstStyle/>
          <a:p>
            <a:pPr algn="l"/>
            <a:r>
              <a:rPr lang="ru-RU" altLang="ru-RU" sz="2000" b="1" dirty="0">
                <a:solidFill>
                  <a:schemeClr val="bg1"/>
                </a:solidFill>
              </a:rPr>
              <a:t>Младенческая смертность</a:t>
            </a: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5364089" y="1488874"/>
            <a:ext cx="3538822" cy="50357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0000"/>
              </a:buClr>
              <a:buSzPct val="100000"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Microsoft YaHei" pitchFamily="32" charset="-122"/>
              </a:rPr>
              <a:t>В структуре младенческой смертности (5,8</a:t>
            </a:r>
            <a:r>
              <a:rPr lang="ru-RU" altLang="ru-RU" sz="1400" b="1" dirty="0">
                <a:solidFill>
                  <a:srgbClr val="C00000"/>
                </a:solidFill>
                <a:cs typeface="Times New Roman" pitchFamily="18" charset="0"/>
              </a:rPr>
              <a:t> ‰ – 28 чел) составляют:</a:t>
            </a:r>
          </a:p>
          <a:p>
            <a:pPr marL="171450" indent="-171450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250" b="1" dirty="0">
                <a:solidFill>
                  <a:srgbClr val="000000"/>
                </a:solidFill>
                <a:latin typeface="Arial" charset="0"/>
                <a:ea typeface="Microsoft YaHei" pitchFamily="32" charset="-122"/>
                <a:cs typeface="Times New Roman" pitchFamily="18" charset="0"/>
              </a:rPr>
              <a:t>о</a:t>
            </a:r>
            <a:r>
              <a:rPr kumimoji="0" lang="ru-RU" sz="125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Microsoft YaHei" pitchFamily="32" charset="-122"/>
                <a:cs typeface="Times New Roman" pitchFamily="18" charset="0"/>
              </a:rPr>
              <a:t>тдельные состояния,</a:t>
            </a:r>
            <a:r>
              <a:rPr kumimoji="0" lang="ru-RU" sz="125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Microsoft YaHei" pitchFamily="32" charset="-122"/>
                <a:cs typeface="Times New Roman" pitchFamily="18" charset="0"/>
              </a:rPr>
              <a:t> возникающие в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kumimoji="0" lang="ru-RU" sz="125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Microsoft YaHei" pitchFamily="32" charset="-122"/>
                <a:cs typeface="Times New Roman" pitchFamily="18" charset="0"/>
              </a:rPr>
              <a:t>перинатальном периоде – </a:t>
            </a:r>
            <a:r>
              <a:rPr lang="ru-RU" sz="1250" b="1" dirty="0">
                <a:solidFill>
                  <a:srgbClr val="000000"/>
                </a:solidFill>
                <a:latin typeface="Arial" charset="0"/>
                <a:ea typeface="Microsoft YaHei" pitchFamily="32" charset="-122"/>
                <a:cs typeface="Times New Roman" pitchFamily="18" charset="0"/>
              </a:rPr>
              <a:t>57</a:t>
            </a:r>
            <a:r>
              <a:rPr kumimoji="0" lang="ru-RU" sz="125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Microsoft YaHei" pitchFamily="32" charset="-122"/>
                <a:cs typeface="Times New Roman" pitchFamily="18" charset="0"/>
              </a:rPr>
              <a:t>% (</a:t>
            </a:r>
            <a:r>
              <a:rPr lang="ru-RU" sz="1250" b="1" dirty="0">
                <a:solidFill>
                  <a:srgbClr val="000000"/>
                </a:solidFill>
                <a:latin typeface="Arial" charset="0"/>
                <a:ea typeface="Microsoft YaHei" pitchFamily="32" charset="-122"/>
                <a:cs typeface="Times New Roman" pitchFamily="18" charset="0"/>
              </a:rPr>
              <a:t>16</a:t>
            </a:r>
            <a:r>
              <a:rPr kumimoji="0" lang="ru-RU" sz="125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Microsoft YaHei" pitchFamily="32" charset="-122"/>
                <a:cs typeface="Times New Roman" pitchFamily="18" charset="0"/>
              </a:rPr>
              <a:t> чел.)</a:t>
            </a:r>
          </a:p>
          <a:p>
            <a:pPr marL="171450" indent="-171450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250" b="1" dirty="0">
                <a:solidFill>
                  <a:srgbClr val="000000"/>
                </a:solidFill>
                <a:latin typeface="Arial" charset="0"/>
                <a:ea typeface="Microsoft YaHei" pitchFamily="32" charset="-122"/>
                <a:cs typeface="Times New Roman" pitchFamily="18" charset="0"/>
              </a:rPr>
              <a:t>в</a:t>
            </a:r>
            <a:r>
              <a:rPr lang="ru-RU" sz="1250" b="1" baseline="0" dirty="0">
                <a:solidFill>
                  <a:srgbClr val="000000"/>
                </a:solidFill>
                <a:latin typeface="Arial" charset="0"/>
                <a:ea typeface="Microsoft YaHei" pitchFamily="32" charset="-122"/>
                <a:cs typeface="Times New Roman" pitchFamily="18" charset="0"/>
              </a:rPr>
              <a:t>рожденные аномалии – </a:t>
            </a:r>
            <a:r>
              <a:rPr lang="ru-RU" sz="1250" b="1" dirty="0">
                <a:solidFill>
                  <a:srgbClr val="000000"/>
                </a:solidFill>
                <a:latin typeface="Arial" charset="0"/>
                <a:ea typeface="Microsoft YaHei" pitchFamily="32" charset="-122"/>
                <a:cs typeface="Times New Roman" pitchFamily="18" charset="0"/>
              </a:rPr>
              <a:t>25</a:t>
            </a:r>
            <a:r>
              <a:rPr lang="ru-RU" sz="1250" b="1" baseline="0" dirty="0">
                <a:solidFill>
                  <a:srgbClr val="000000"/>
                </a:solidFill>
                <a:latin typeface="Arial" charset="0"/>
                <a:ea typeface="Microsoft YaHei" pitchFamily="32" charset="-122"/>
                <a:cs typeface="Times New Roman" pitchFamily="18" charset="0"/>
              </a:rPr>
              <a:t>% (</a:t>
            </a:r>
            <a:r>
              <a:rPr lang="ru-RU" sz="1250" b="1" dirty="0">
                <a:solidFill>
                  <a:srgbClr val="000000"/>
                </a:solidFill>
                <a:latin typeface="Arial" charset="0"/>
                <a:ea typeface="Microsoft YaHei" pitchFamily="32" charset="-122"/>
                <a:cs typeface="Times New Roman" pitchFamily="18" charset="0"/>
              </a:rPr>
              <a:t>7</a:t>
            </a:r>
            <a:r>
              <a:rPr lang="ru-RU" sz="1250" b="1" baseline="0" dirty="0">
                <a:solidFill>
                  <a:srgbClr val="000000"/>
                </a:solidFill>
                <a:latin typeface="Arial" charset="0"/>
                <a:ea typeface="Microsoft YaHei" pitchFamily="32" charset="-122"/>
                <a:cs typeface="Times New Roman" pitchFamily="18" charset="0"/>
              </a:rPr>
              <a:t> чел.)</a:t>
            </a:r>
          </a:p>
          <a:p>
            <a:pPr marL="171450" indent="-171450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250" b="1" dirty="0">
                <a:solidFill>
                  <a:srgbClr val="000000"/>
                </a:solidFill>
                <a:latin typeface="Arial" charset="0"/>
                <a:ea typeface="Microsoft YaHei" pitchFamily="32" charset="-122"/>
                <a:cs typeface="Times New Roman" pitchFamily="18" charset="0"/>
              </a:rPr>
              <a:t>болезни органов дыхания </a:t>
            </a:r>
            <a:r>
              <a:rPr kumimoji="0" lang="ru-RU" sz="125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Microsoft YaHei" pitchFamily="32" charset="-122"/>
                <a:cs typeface="Times New Roman" pitchFamily="18" charset="0"/>
              </a:rPr>
              <a:t>– 3,6% (</a:t>
            </a:r>
            <a:r>
              <a:rPr lang="ru-RU" sz="1250" b="1" dirty="0">
                <a:solidFill>
                  <a:srgbClr val="000000"/>
                </a:solidFill>
                <a:latin typeface="Arial" charset="0"/>
                <a:ea typeface="Microsoft YaHei" pitchFamily="32" charset="-122"/>
                <a:cs typeface="Times New Roman" pitchFamily="18" charset="0"/>
              </a:rPr>
              <a:t>1 </a:t>
            </a:r>
            <a:r>
              <a:rPr kumimoji="0" lang="ru-RU" sz="125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Microsoft YaHei" pitchFamily="32" charset="-122"/>
                <a:cs typeface="Times New Roman" pitchFamily="18" charset="0"/>
              </a:rPr>
              <a:t>ч.)</a:t>
            </a:r>
          </a:p>
          <a:p>
            <a:pPr marL="171450" indent="-171450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250" b="1" dirty="0">
                <a:solidFill>
                  <a:srgbClr val="000000"/>
                </a:solidFill>
                <a:latin typeface="Arial" charset="0"/>
                <a:ea typeface="Microsoft YaHei" pitchFamily="32" charset="-122"/>
                <a:cs typeface="Times New Roman" pitchFamily="18" charset="0"/>
              </a:rPr>
              <a:t>б</a:t>
            </a:r>
            <a:r>
              <a:rPr lang="ru-RU" sz="1250" b="1" baseline="0" dirty="0">
                <a:solidFill>
                  <a:srgbClr val="000000"/>
                </a:solidFill>
                <a:latin typeface="Arial" charset="0"/>
                <a:ea typeface="Microsoft YaHei" pitchFamily="32" charset="-122"/>
                <a:cs typeface="Times New Roman" pitchFamily="18" charset="0"/>
              </a:rPr>
              <a:t>олезни органов кровообращения –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250" b="1" dirty="0">
                <a:solidFill>
                  <a:srgbClr val="000000"/>
                </a:solidFill>
                <a:latin typeface="Arial" charset="0"/>
                <a:ea typeface="Microsoft YaHei" pitchFamily="32" charset="-122"/>
                <a:cs typeface="Times New Roman" pitchFamily="18" charset="0"/>
              </a:rPr>
              <a:t>3</a:t>
            </a:r>
            <a:r>
              <a:rPr lang="ru-RU" sz="1250" b="1" baseline="0" dirty="0">
                <a:solidFill>
                  <a:srgbClr val="000000"/>
                </a:solidFill>
                <a:latin typeface="Arial" charset="0"/>
                <a:ea typeface="Microsoft YaHei" pitchFamily="32" charset="-122"/>
                <a:cs typeface="Times New Roman" pitchFamily="18" charset="0"/>
              </a:rPr>
              <a:t>,6% (1 чел.)</a:t>
            </a:r>
          </a:p>
          <a:p>
            <a:pPr marL="171450" indent="-171450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250" b="1" dirty="0">
                <a:solidFill>
                  <a:srgbClr val="000000"/>
                </a:solidFill>
                <a:latin typeface="Arial" charset="0"/>
                <a:ea typeface="Microsoft YaHei" pitchFamily="32" charset="-122"/>
                <a:cs typeface="Times New Roman" pitchFamily="18" charset="0"/>
              </a:rPr>
              <a:t>и</a:t>
            </a:r>
            <a:r>
              <a:rPr lang="ru-RU" sz="1250" b="1" baseline="0" dirty="0">
                <a:solidFill>
                  <a:srgbClr val="000000"/>
                </a:solidFill>
                <a:latin typeface="Arial" charset="0"/>
                <a:ea typeface="Microsoft YaHei" pitchFamily="32" charset="-122"/>
                <a:cs typeface="Times New Roman" pitchFamily="18" charset="0"/>
              </a:rPr>
              <a:t>нфекционно-паразитарные 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250" b="1" dirty="0">
                <a:solidFill>
                  <a:srgbClr val="000000"/>
                </a:solidFill>
                <a:latin typeface="Arial" charset="0"/>
                <a:ea typeface="Microsoft YaHei" pitchFamily="32" charset="-122"/>
                <a:cs typeface="Times New Roman" pitchFamily="18" charset="0"/>
              </a:rPr>
              <a:t>з</a:t>
            </a:r>
            <a:r>
              <a:rPr lang="ru-RU" sz="1250" b="1" baseline="0" dirty="0">
                <a:solidFill>
                  <a:srgbClr val="000000"/>
                </a:solidFill>
                <a:latin typeface="Arial" charset="0"/>
                <a:ea typeface="Microsoft YaHei" pitchFamily="32" charset="-122"/>
                <a:cs typeface="Times New Roman" pitchFamily="18" charset="0"/>
              </a:rPr>
              <a:t>аболевания – 10,7% (3 чел.)</a:t>
            </a:r>
            <a:endParaRPr kumimoji="0" lang="ru-RU" sz="1400" b="1" i="0" u="none" strike="noStrike" cap="none" normalizeH="0" dirty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Microsoft YaHei" pitchFamily="32" charset="-122"/>
              <a:cs typeface="Times New Roman" pitchFamily="18" charset="0"/>
            </a:endParaRPr>
          </a:p>
          <a:p>
            <a:pPr eaLnBrk="1" hangingPunct="1">
              <a:buClr>
                <a:srgbClr val="000000"/>
              </a:buClr>
              <a:buSzPct val="100000"/>
            </a:pPr>
            <a:r>
              <a:rPr kumimoji="0" lang="ru-RU" sz="14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Microsoft YaHei" pitchFamily="32" charset="-122"/>
                <a:cs typeface="Times New Roman" pitchFamily="18" charset="0"/>
              </a:rPr>
              <a:t>Структура</a:t>
            </a:r>
            <a:r>
              <a:rPr lang="ru-RU" sz="1400" b="1" dirty="0">
                <a:solidFill>
                  <a:srgbClr val="C00000"/>
                </a:solidFill>
                <a:latin typeface="Arial" charset="0"/>
                <a:ea typeface="Microsoft YaHei" pitchFamily="32" charset="-122"/>
                <a:cs typeface="Times New Roman" pitchFamily="18" charset="0"/>
              </a:rPr>
              <a:t> отдельных состояний, возникающих в перинатальном периоде (21 чел.)</a:t>
            </a:r>
          </a:p>
          <a:p>
            <a:pPr marL="171450" indent="-171450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300" b="1" dirty="0">
                <a:solidFill>
                  <a:schemeClr val="tx1"/>
                </a:solidFill>
                <a:latin typeface="Arial" charset="0"/>
                <a:ea typeface="Microsoft YaHei" pitchFamily="32" charset="-122"/>
                <a:cs typeface="Times New Roman" pitchFamily="18" charset="0"/>
              </a:rPr>
              <a:t>Респираторный </a:t>
            </a:r>
            <a:r>
              <a:rPr lang="ru-RU" sz="1300" b="1" dirty="0" err="1">
                <a:solidFill>
                  <a:schemeClr val="tx1"/>
                </a:solidFill>
                <a:latin typeface="Arial" charset="0"/>
                <a:ea typeface="Microsoft YaHei" pitchFamily="32" charset="-122"/>
                <a:cs typeface="Times New Roman" pitchFamily="18" charset="0"/>
              </a:rPr>
              <a:t>дистресс</a:t>
            </a:r>
            <a:r>
              <a:rPr lang="ru-RU" sz="1300" b="1" dirty="0">
                <a:solidFill>
                  <a:schemeClr val="tx1"/>
                </a:solidFill>
                <a:latin typeface="Arial" charset="0"/>
                <a:ea typeface="Microsoft YaHei" pitchFamily="32" charset="-122"/>
                <a:cs typeface="Times New Roman" pitchFamily="18" charset="0"/>
              </a:rPr>
              <a:t>-синдром –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300" b="1" dirty="0">
                <a:solidFill>
                  <a:schemeClr val="tx1"/>
                </a:solidFill>
                <a:latin typeface="Arial" charset="0"/>
                <a:ea typeface="Microsoft YaHei" pitchFamily="32" charset="-122"/>
                <a:cs typeface="Times New Roman" pitchFamily="18" charset="0"/>
              </a:rPr>
              <a:t>31,3% (5 чел.)</a:t>
            </a:r>
          </a:p>
          <a:p>
            <a:pPr marL="171450" indent="-171450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300" b="1" dirty="0">
                <a:solidFill>
                  <a:schemeClr val="tx1"/>
                </a:solidFill>
                <a:latin typeface="Arial" charset="0"/>
                <a:ea typeface="Microsoft YaHei" pitchFamily="32" charset="-122"/>
                <a:cs typeface="Times New Roman" pitchFamily="18" charset="0"/>
              </a:rPr>
              <a:t>Реализация ВУИ, внутриутробная 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300" b="1" dirty="0">
                <a:solidFill>
                  <a:schemeClr val="tx1"/>
                </a:solidFill>
                <a:latin typeface="Arial" charset="0"/>
                <a:ea typeface="Microsoft YaHei" pitchFamily="32" charset="-122"/>
                <a:cs typeface="Times New Roman" pitchFamily="18" charset="0"/>
              </a:rPr>
              <a:t>пневмония, Геморрагические поражения (ВЖК), Некротический энтероколит (НЭК)</a:t>
            </a:r>
            <a:r>
              <a:rPr lang="ru-RU" sz="1300" b="1" dirty="0">
                <a:solidFill>
                  <a:srgbClr val="000000"/>
                </a:solidFill>
                <a:latin typeface="Arial" charset="0"/>
                <a:ea typeface="Microsoft YaHei" pitchFamily="32" charset="-122"/>
                <a:cs typeface="Times New Roman" pitchFamily="18" charset="0"/>
              </a:rPr>
              <a:t> </a:t>
            </a:r>
            <a:r>
              <a:rPr lang="ru-RU" sz="1300" b="1" dirty="0">
                <a:solidFill>
                  <a:schemeClr val="tx1"/>
                </a:solidFill>
                <a:latin typeface="Arial" charset="0"/>
                <a:ea typeface="Microsoft YaHei" pitchFamily="32" charset="-122"/>
                <a:cs typeface="Times New Roman" pitchFamily="18" charset="0"/>
              </a:rPr>
              <a:t>– по 12,5% (по 2 чел.)</a:t>
            </a:r>
          </a:p>
          <a:p>
            <a:pPr marL="171450" indent="-171450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300" b="1" dirty="0">
                <a:solidFill>
                  <a:srgbClr val="000000"/>
                </a:solidFill>
                <a:latin typeface="Arial" charset="0"/>
                <a:ea typeface="Microsoft YaHei" pitchFamily="32" charset="-122"/>
                <a:cs typeface="Times New Roman" pitchFamily="18" charset="0"/>
              </a:rPr>
              <a:t>Врожденный </a:t>
            </a:r>
            <a:r>
              <a:rPr lang="ru-RU" sz="1300" b="1" dirty="0" err="1">
                <a:solidFill>
                  <a:srgbClr val="000000"/>
                </a:solidFill>
                <a:latin typeface="Arial" charset="0"/>
                <a:ea typeface="Microsoft YaHei" pitchFamily="32" charset="-122"/>
                <a:cs typeface="Times New Roman" pitchFamily="18" charset="0"/>
              </a:rPr>
              <a:t>неклассифицируемый</a:t>
            </a:r>
            <a:r>
              <a:rPr lang="ru-RU" sz="1300" b="1" dirty="0">
                <a:solidFill>
                  <a:srgbClr val="000000"/>
                </a:solidFill>
                <a:latin typeface="Arial" charset="0"/>
                <a:ea typeface="Microsoft YaHei" pitchFamily="32" charset="-122"/>
                <a:cs typeface="Times New Roman" pitchFamily="18" charset="0"/>
              </a:rPr>
              <a:t> иммунодефицит, </a:t>
            </a:r>
            <a:r>
              <a:rPr lang="ru-RU" sz="1300" b="1" dirty="0" err="1">
                <a:solidFill>
                  <a:srgbClr val="000000"/>
                </a:solidFill>
                <a:latin typeface="Arial" charset="0"/>
                <a:ea typeface="Microsoft YaHei" pitchFamily="32" charset="-122"/>
                <a:cs typeface="Times New Roman" pitchFamily="18" charset="0"/>
              </a:rPr>
              <a:t>неиммунная</a:t>
            </a:r>
            <a:r>
              <a:rPr lang="ru-RU" sz="1300" b="1" dirty="0">
                <a:solidFill>
                  <a:srgbClr val="000000"/>
                </a:solidFill>
                <a:latin typeface="Arial" charset="0"/>
                <a:ea typeface="Microsoft YaHei" pitchFamily="32" charset="-122"/>
                <a:cs typeface="Times New Roman" pitchFamily="18" charset="0"/>
              </a:rPr>
              <a:t> водянка, бронхолегочная дисплазия – по  6,3%  (по 1 чел.)</a:t>
            </a:r>
          </a:p>
          <a:p>
            <a:pPr marL="171450" indent="-171450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0000"/>
              </a:solidFill>
              <a:latin typeface="Arial" charset="0"/>
              <a:ea typeface="Microsoft YaHei" pitchFamily="32" charset="-122"/>
              <a:cs typeface="Times New Roman" pitchFamily="18" charset="0"/>
            </a:endParaRPr>
          </a:p>
          <a:p>
            <a:pPr marL="171450" indent="-171450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endParaRPr kumimoji="0" lang="ru-RU" sz="13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D92822-6C36-4898-94F1-3D75D075BDCD}"/>
              </a:ext>
            </a:extLst>
          </p:cNvPr>
          <p:cNvSpPr txBox="1"/>
          <p:nvPr/>
        </p:nvSpPr>
        <p:spPr>
          <a:xfrm>
            <a:off x="3100130" y="3089804"/>
            <a:ext cx="19623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tx1"/>
                </a:solidFill>
              </a:rPr>
              <a:t>Некротический </a:t>
            </a:r>
          </a:p>
          <a:p>
            <a:r>
              <a:rPr lang="ru-RU" sz="1100" dirty="0">
                <a:solidFill>
                  <a:schemeClr val="tx1"/>
                </a:solidFill>
              </a:rPr>
              <a:t>Энтероколит (НЭК)– 12,5%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5B3E21-2892-4F23-965F-5881D1F3CAE4}"/>
              </a:ext>
            </a:extLst>
          </p:cNvPr>
          <p:cNvSpPr txBox="1"/>
          <p:nvPr/>
        </p:nvSpPr>
        <p:spPr>
          <a:xfrm>
            <a:off x="3100130" y="3470905"/>
            <a:ext cx="215475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000000"/>
                </a:solidFill>
                <a:latin typeface="Arial" charset="0"/>
                <a:ea typeface="Microsoft YaHei" pitchFamily="32" charset="-122"/>
                <a:cs typeface="Times New Roman" pitchFamily="18" charset="0"/>
              </a:rPr>
              <a:t>Врожденный </a:t>
            </a:r>
            <a:r>
              <a:rPr lang="ru-RU" sz="1050" dirty="0" err="1">
                <a:solidFill>
                  <a:srgbClr val="000000"/>
                </a:solidFill>
                <a:latin typeface="Arial" charset="0"/>
                <a:ea typeface="Microsoft YaHei" pitchFamily="32" charset="-122"/>
                <a:cs typeface="Times New Roman" pitchFamily="18" charset="0"/>
              </a:rPr>
              <a:t>неклассифици</a:t>
            </a:r>
            <a:r>
              <a:rPr lang="ru-RU" sz="1050" dirty="0">
                <a:solidFill>
                  <a:srgbClr val="000000"/>
                </a:solidFill>
                <a:latin typeface="Arial" charset="0"/>
                <a:ea typeface="Microsoft YaHei" pitchFamily="32" charset="-122"/>
                <a:cs typeface="Times New Roman" pitchFamily="18" charset="0"/>
              </a:rPr>
              <a:t>-</a:t>
            </a:r>
          </a:p>
          <a:p>
            <a:r>
              <a:rPr lang="ru-RU" sz="1050" dirty="0" err="1">
                <a:solidFill>
                  <a:srgbClr val="000000"/>
                </a:solidFill>
                <a:latin typeface="Arial" charset="0"/>
                <a:ea typeface="Microsoft YaHei" pitchFamily="32" charset="-122"/>
                <a:cs typeface="Times New Roman" pitchFamily="18" charset="0"/>
              </a:rPr>
              <a:t>руемый</a:t>
            </a:r>
            <a:r>
              <a:rPr lang="ru-RU" sz="1050" dirty="0">
                <a:solidFill>
                  <a:srgbClr val="000000"/>
                </a:solidFill>
                <a:latin typeface="Arial" charset="0"/>
                <a:ea typeface="Microsoft YaHei" pitchFamily="32" charset="-122"/>
                <a:cs typeface="Times New Roman" pitchFamily="18" charset="0"/>
              </a:rPr>
              <a:t> иммунодефицит</a:t>
            </a:r>
            <a:r>
              <a:rPr lang="ru-RU" sz="1050" dirty="0">
                <a:solidFill>
                  <a:schemeClr val="tx1"/>
                </a:solidFill>
              </a:rPr>
              <a:t>– 6,3%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7F9BC3-F52F-45E8-B645-7173D999E949}"/>
              </a:ext>
            </a:extLst>
          </p:cNvPr>
          <p:cNvSpPr txBox="1"/>
          <p:nvPr/>
        </p:nvSpPr>
        <p:spPr>
          <a:xfrm>
            <a:off x="3081770" y="3829308"/>
            <a:ext cx="19207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err="1">
                <a:solidFill>
                  <a:srgbClr val="000000"/>
                </a:solidFill>
                <a:latin typeface="Arial" charset="0"/>
                <a:ea typeface="Microsoft YaHei" pitchFamily="32" charset="-122"/>
                <a:cs typeface="Times New Roman" pitchFamily="18" charset="0"/>
              </a:rPr>
              <a:t>неиммунная</a:t>
            </a:r>
            <a:r>
              <a:rPr lang="ru-RU" sz="1050" dirty="0">
                <a:solidFill>
                  <a:srgbClr val="000000"/>
                </a:solidFill>
                <a:latin typeface="Arial" charset="0"/>
                <a:ea typeface="Microsoft YaHei" pitchFamily="32" charset="-122"/>
                <a:cs typeface="Times New Roman" pitchFamily="18" charset="0"/>
              </a:rPr>
              <a:t> водянка</a:t>
            </a:r>
            <a:r>
              <a:rPr lang="ru-RU" sz="1050" dirty="0">
                <a:solidFill>
                  <a:schemeClr val="tx1"/>
                </a:solidFill>
              </a:rPr>
              <a:t>– 6,3%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C28321-4BE7-4D70-9D7A-FB6D1C2B74FD}"/>
              </a:ext>
            </a:extLst>
          </p:cNvPr>
          <p:cNvSpPr txBox="1"/>
          <p:nvPr/>
        </p:nvSpPr>
        <p:spPr>
          <a:xfrm>
            <a:off x="3091208" y="4045095"/>
            <a:ext cx="12987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000000"/>
                </a:solidFill>
                <a:latin typeface="Arial" charset="0"/>
                <a:ea typeface="Microsoft YaHei" pitchFamily="32" charset="-122"/>
                <a:cs typeface="Times New Roman" pitchFamily="18" charset="0"/>
              </a:rPr>
              <a:t>бронхолегочная </a:t>
            </a:r>
          </a:p>
          <a:p>
            <a:r>
              <a:rPr lang="ru-RU" sz="1050" dirty="0">
                <a:solidFill>
                  <a:srgbClr val="000000"/>
                </a:solidFill>
                <a:latin typeface="Arial" charset="0"/>
                <a:ea typeface="Microsoft YaHei" pitchFamily="32" charset="-122"/>
                <a:cs typeface="Times New Roman" pitchFamily="18" charset="0"/>
              </a:rPr>
              <a:t>дисплазия </a:t>
            </a:r>
            <a:r>
              <a:rPr lang="ru-RU" sz="1050" dirty="0">
                <a:solidFill>
                  <a:schemeClr val="tx1"/>
                </a:solidFill>
              </a:rPr>
              <a:t>– 6,3%</a:t>
            </a:r>
          </a:p>
        </p:txBody>
      </p:sp>
    </p:spTree>
    <p:extLst>
      <p:ext uri="{BB962C8B-B14F-4D97-AF65-F5344CB8AC3E}">
        <p14:creationId xmlns:p14="http://schemas.microsoft.com/office/powerpoint/2010/main" val="42350724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99" y="764704"/>
            <a:ext cx="8104041" cy="36004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icrosoft YaHei" pitchFamily="32" charset="-122"/>
                <a:cs typeface="Arial" charset="0"/>
              </a:rPr>
              <a:t>МАТЕРИНСКАЯ СМЕРТНОСТЬ (на 100 тыс. родившихся живыми)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180740" y="1205818"/>
            <a:ext cx="3364082" cy="1647118"/>
          </a:xfrm>
          <a:solidFill>
            <a:schemeClr val="accent5">
              <a:lumMod val="20000"/>
              <a:lumOff val="80000"/>
            </a:schemeClr>
          </a:solidFill>
          <a:ln w="19050">
            <a:solidFill>
              <a:srgbClr val="CC3300"/>
            </a:solidFill>
          </a:ln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spcBef>
                <a:spcPts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600" b="1" dirty="0">
                <a:cs typeface="Times New Roman" panose="02020603050405020304" pitchFamily="18" charset="0"/>
              </a:rPr>
              <a:t>В 2018 году случаев материнской смертности </a:t>
            </a:r>
          </a:p>
          <a:p>
            <a:pPr marL="0" indent="0" algn="just" eaLnBrk="1" hangingPunct="1">
              <a:lnSpc>
                <a:spcPct val="150000"/>
              </a:lnSpc>
              <a:spcBef>
                <a:spcPts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600" b="1" dirty="0">
                <a:cs typeface="Times New Roman" panose="02020603050405020304" pitchFamily="18" charset="0"/>
              </a:rPr>
              <a:t>в Калининградской области не зарегистрировано. </a:t>
            </a:r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5726595"/>
              </p:ext>
            </p:extLst>
          </p:nvPr>
        </p:nvGraphicFramePr>
        <p:xfrm>
          <a:off x="179512" y="3212976"/>
          <a:ext cx="871296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707903" y="1196752"/>
            <a:ext cx="5184577" cy="1800200"/>
          </a:xfrm>
          <a:prstGeom prst="rect">
            <a:avLst/>
          </a:prstGeom>
          <a:solidFill>
            <a:srgbClr val="FFFAEF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285750" indent="-285750" algn="just" eaLnBrk="1" hangingPunct="1">
              <a:spcBef>
                <a:spcPts val="0"/>
              </a:spcBef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b="1" dirty="0">
                <a:solidFill>
                  <a:schemeClr val="tx1"/>
                </a:solidFill>
                <a:cs typeface="Times New Roman" panose="02020603050405020304" pitchFamily="18" charset="0"/>
              </a:rPr>
              <a:t>В 2019 году зарегистрирован 1 случай материнской смертности по причине тяжелого соматического заболевания (разрыв </a:t>
            </a:r>
            <a:r>
              <a:rPr lang="ru-RU" altLang="ru-RU" sz="14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коарктации</a:t>
            </a:r>
            <a:r>
              <a:rPr lang="ru-RU" altLang="ru-RU" sz="14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4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оарты</a:t>
            </a:r>
            <a:r>
              <a:rPr lang="ru-RU" altLang="ru-RU" sz="1400" b="1" dirty="0">
                <a:solidFill>
                  <a:schemeClr val="tx1"/>
                </a:solidFill>
                <a:cs typeface="Times New Roman" panose="02020603050405020304" pitchFamily="18" charset="0"/>
              </a:rPr>
              <a:t> после </a:t>
            </a:r>
            <a:r>
              <a:rPr lang="ru-RU" altLang="ru-RU" sz="14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родоразрешения</a:t>
            </a:r>
            <a:r>
              <a:rPr lang="ru-RU" altLang="ru-RU" sz="1400" b="1" dirty="0">
                <a:solidFill>
                  <a:schemeClr val="tx1"/>
                </a:solidFill>
                <a:cs typeface="Times New Roman" panose="02020603050405020304" pitchFamily="18" charset="0"/>
              </a:rPr>
              <a:t> в 36 недель беременности)</a:t>
            </a:r>
          </a:p>
          <a:p>
            <a:pPr marL="285750" indent="-285750" algn="just" eaLnBrk="1" hangingPunct="1">
              <a:spcBef>
                <a:spcPts val="0"/>
              </a:spcBef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b="1" dirty="0">
                <a:solidFill>
                  <a:schemeClr val="tx1"/>
                </a:solidFill>
                <a:cs typeface="Times New Roman" panose="02020603050405020304" pitchFamily="18" charset="0"/>
              </a:rPr>
              <a:t>Случай произошел вне лечебного учреждения</a:t>
            </a:r>
          </a:p>
          <a:p>
            <a:pPr marL="285750" indent="-285750" algn="just" eaLnBrk="1" hangingPunct="1">
              <a:spcBef>
                <a:spcPts val="0"/>
              </a:spcBef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b="1" dirty="0">
                <a:solidFill>
                  <a:schemeClr val="tx1"/>
                </a:solidFill>
                <a:cs typeface="Times New Roman" panose="02020603050405020304" pitchFamily="18" charset="0"/>
              </a:rPr>
              <a:t>За 6 месяцев 2019 года показатель материнской смертности составил 30,0</a:t>
            </a:r>
            <a:r>
              <a:rPr lang="en-US" altLang="ru-RU" sz="14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400" b="1" dirty="0">
                <a:solidFill>
                  <a:schemeClr val="tx1"/>
                </a:solidFill>
                <a:cs typeface="Times New Roman" panose="02020603050405020304" pitchFamily="18" charset="0"/>
              </a:rPr>
              <a:t>на 100 тыс. родившихся живыми, прогноз 40,5 (2 случая).</a:t>
            </a:r>
          </a:p>
          <a:p>
            <a:pPr>
              <a:spcBef>
                <a:spcPts val="300"/>
              </a:spcBef>
              <a:buClr>
                <a:srgbClr val="00B050"/>
              </a:buClr>
              <a:buSzPct val="105000"/>
              <a:tabLst>
                <a:tab pos="2300288" algn="l"/>
                <a:tab pos="2747963" algn="l"/>
                <a:tab pos="3197225" algn="l"/>
                <a:tab pos="3646488" algn="l"/>
                <a:tab pos="4095750" algn="l"/>
                <a:tab pos="4545013" algn="l"/>
                <a:tab pos="4994275" algn="l"/>
                <a:tab pos="5443538" algn="l"/>
                <a:tab pos="5892800" algn="l"/>
                <a:tab pos="6342063" algn="l"/>
                <a:tab pos="6791325" algn="l"/>
                <a:tab pos="7240588" algn="l"/>
                <a:tab pos="7689850" algn="l"/>
                <a:tab pos="8139113" algn="l"/>
                <a:tab pos="8588375" algn="l"/>
                <a:tab pos="9037638" algn="l"/>
                <a:tab pos="9486900" algn="l"/>
                <a:tab pos="9936163" algn="l"/>
                <a:tab pos="10385425" algn="l"/>
                <a:tab pos="10834688" algn="l"/>
                <a:tab pos="11283950" algn="l"/>
              </a:tabLst>
            </a:pPr>
            <a:endParaRPr lang="ru-RU" sz="1400" b="1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1652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131840" y="2708920"/>
            <a:ext cx="2736304" cy="1320485"/>
          </a:xfrm>
          <a:prstGeom prst="roundRect">
            <a:avLst>
              <a:gd name="adj" fmla="val 3433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Проблемы оказания помощи при ЭГЗ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504" y="3248373"/>
            <a:ext cx="2339752" cy="929308"/>
          </a:xfrm>
          <a:prstGeom prst="roundRect">
            <a:avLst>
              <a:gd name="adj" fmla="val 952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Недостаточная работа по планированию семьи (особенно смежными специалистами)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5524432"/>
            <a:ext cx="4464496" cy="1138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1313" lvl="0" indent="-341313" algn="ctr" eaLnBrk="0" hangingPunct="0">
              <a:spcBef>
                <a:spcPct val="20000"/>
              </a:spcBef>
            </a:pPr>
            <a:r>
              <a:rPr lang="ru-RU" altLang="ru-RU" sz="1400" b="1" dirty="0">
                <a:solidFill>
                  <a:schemeClr val="tx1"/>
                </a:solidFill>
                <a:cs typeface="Arial" panose="020B0604020202020204" pitchFamily="34" charset="0"/>
              </a:rPr>
              <a:t>Три главных принципа</a:t>
            </a:r>
          </a:p>
          <a:p>
            <a:pPr marL="0" indent="0">
              <a:buNone/>
              <a:defRPr/>
            </a:pPr>
            <a:r>
              <a:rPr lang="ru-RU" sz="1800" b="1" dirty="0">
                <a:solidFill>
                  <a:srgbClr val="002060"/>
                </a:solidFill>
              </a:rPr>
              <a:t>1. МУЛЬТИДИСЦИПЛИНАРНОСТЬ</a:t>
            </a:r>
          </a:p>
          <a:p>
            <a:pPr marL="0" indent="0">
              <a:buNone/>
              <a:defRPr/>
            </a:pPr>
            <a:r>
              <a:rPr lang="ru-RU" sz="1800" b="1" dirty="0">
                <a:solidFill>
                  <a:srgbClr val="002060"/>
                </a:solidFill>
              </a:rPr>
              <a:t>2. ПРЕЕМСТВЕННОСТЬ                      </a:t>
            </a:r>
          </a:p>
          <a:p>
            <a:pPr marL="0" indent="0">
              <a:buNone/>
              <a:defRPr/>
            </a:pPr>
            <a:r>
              <a:rPr lang="ru-RU" sz="1800" b="1" dirty="0">
                <a:solidFill>
                  <a:srgbClr val="002060"/>
                </a:solidFill>
              </a:rPr>
              <a:t>3. СОГЛАСОВАННОСТЬ  ДЕЙСТВИЙ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2077177"/>
            <a:ext cx="2734558" cy="106379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Недостаточный внутренний контроль качества со стороны администрации за оказанием мед. помощи  беременным с тяжелой ЭГЗ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58977" y="4814634"/>
            <a:ext cx="2761395" cy="10038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Отсутствует персональная ответственность у врачей смежных специальностей за МС </a:t>
            </a:r>
            <a:r>
              <a:rPr lang="ru-RU" altLang="ru-RU" sz="1400" dirty="0">
                <a:solidFill>
                  <a:schemeClr val="tx1"/>
                </a:solidFill>
              </a:rPr>
              <a:t>(не их показатель)</a:t>
            </a:r>
          </a:p>
          <a:p>
            <a:pPr>
              <a:defRPr/>
            </a:pPr>
            <a:endParaRPr 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4252884"/>
            <a:ext cx="4032448" cy="119634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Вирусно-бактериальная пневмония – позднее назначение противовирусных препаратов, поздняя диагностика пневмонии, поздняя респираторная поддержка, запоздалое обращение в АРКЦ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5576" y="620688"/>
            <a:ext cx="4752528" cy="13490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altLang="ru-RU" sz="1400" b="1" dirty="0">
                <a:solidFill>
                  <a:schemeClr val="tx1"/>
                </a:solidFill>
              </a:rPr>
              <a:t>Смежные специалисты не знакомы с </a:t>
            </a:r>
            <a:r>
              <a:rPr lang="ru-RU" altLang="ru-RU" sz="1400" dirty="0">
                <a:solidFill>
                  <a:schemeClr val="tx1"/>
                </a:solidFill>
              </a:rPr>
              <a:t>перечнем  медицинских показаний для прерывания беременности (приказ </a:t>
            </a:r>
            <a:r>
              <a:rPr lang="ru-RU" sz="1400" dirty="0">
                <a:solidFill>
                  <a:schemeClr val="tx1"/>
                </a:solidFill>
              </a:rPr>
              <a:t>МЗ и </a:t>
            </a:r>
            <a:r>
              <a:rPr lang="ru-RU" sz="1400" dirty="0">
                <a:solidFill>
                  <a:srgbClr val="002060"/>
                </a:solidFill>
              </a:rPr>
              <a:t>СР РФ </a:t>
            </a:r>
            <a:r>
              <a:rPr lang="ru-RU" sz="1400" u="sng" dirty="0">
                <a:solidFill>
                  <a:srgbClr val="002060"/>
                </a:solidFill>
              </a:rPr>
              <a:t>от 03.12.2007г.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u="sng" dirty="0">
                <a:solidFill>
                  <a:srgbClr val="002060"/>
                </a:solidFill>
              </a:rPr>
              <a:t>№736 </a:t>
            </a:r>
            <a:r>
              <a:rPr lang="ru-RU" sz="1400" dirty="0">
                <a:solidFill>
                  <a:srgbClr val="002060"/>
                </a:solidFill>
              </a:rPr>
              <a:t>«Об утверждении перечня медицинских показаний для искусственного прерывания беременности»)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00720" y="745638"/>
            <a:ext cx="2963768" cy="74113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Трудности взаимодействия и проблемы маршрутизации пациенток с ЭГЗ </a:t>
            </a:r>
          </a:p>
          <a:p>
            <a:pPr>
              <a:defRPr/>
            </a:pPr>
            <a:endParaRPr 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60030" y="1668363"/>
            <a:ext cx="2483970" cy="1028244"/>
          </a:xfrm>
          <a:prstGeom prst="round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200" b="1" dirty="0">
                <a:solidFill>
                  <a:schemeClr val="tx1"/>
                </a:solidFill>
              </a:rPr>
              <a:t>Привлечение к консультациям беременных профильных специалистов с низкой квалификацией </a:t>
            </a:r>
            <a:r>
              <a:rPr lang="ru-RU" altLang="ru-RU" sz="1400" b="1" dirty="0">
                <a:solidFill>
                  <a:schemeClr val="tx1"/>
                </a:solidFill>
              </a:rPr>
              <a:t>(уч.1 и 2 группы)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32240" y="2759819"/>
            <a:ext cx="2411760" cy="1064575"/>
          </a:xfrm>
          <a:prstGeom prst="round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</a:rPr>
              <a:t>Формальные осмотры смежных специалистов,</a:t>
            </a:r>
            <a:r>
              <a:rPr lang="ru-RU" altLang="ru-RU" sz="1200" b="1" dirty="0"/>
              <a:t> </a:t>
            </a:r>
            <a:r>
              <a:rPr lang="ru-RU" altLang="ru-RU" sz="1200" b="1" dirty="0">
                <a:solidFill>
                  <a:schemeClr val="tx1"/>
                </a:solidFill>
              </a:rPr>
              <a:t>не знают рисков, связанных с беременностью, не проводят ВК, консилиумы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88224" y="3899691"/>
            <a:ext cx="2555776" cy="839645"/>
          </a:xfrm>
          <a:prstGeom prst="round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</a:rPr>
              <a:t>Использование классификаций, несоответствующих МКБ, порядкам и стандартам</a:t>
            </a:r>
            <a:endParaRPr lang="ru-RU" altLang="ru-RU" sz="1400" b="1" dirty="0">
              <a:solidFill>
                <a:schemeClr val="tx1"/>
              </a:solidFill>
            </a:endParaRPr>
          </a:p>
        </p:txBody>
      </p:sp>
      <p:cxnSp>
        <p:nvCxnSpPr>
          <p:cNvPr id="18" name="Прямая соединительная линия 17"/>
          <p:cNvCxnSpPr>
            <a:stCxn id="8" idx="2"/>
          </p:cNvCxnSpPr>
          <p:nvPr/>
        </p:nvCxnSpPr>
        <p:spPr>
          <a:xfrm>
            <a:off x="3131840" y="1969773"/>
            <a:ext cx="504056" cy="73914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5" idx="3"/>
          </p:cNvCxnSpPr>
          <p:nvPr/>
        </p:nvCxnSpPr>
        <p:spPr>
          <a:xfrm>
            <a:off x="2842062" y="2609073"/>
            <a:ext cx="289778" cy="31587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3" idx="3"/>
          </p:cNvCxnSpPr>
          <p:nvPr/>
        </p:nvCxnSpPr>
        <p:spPr>
          <a:xfrm flipV="1">
            <a:off x="2447256" y="3464801"/>
            <a:ext cx="684584" cy="24822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7" idx="0"/>
          </p:cNvCxnSpPr>
          <p:nvPr/>
        </p:nvCxnSpPr>
        <p:spPr>
          <a:xfrm flipV="1">
            <a:off x="2771800" y="4029406"/>
            <a:ext cx="828092" cy="22347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5364088" y="4029406"/>
            <a:ext cx="677768" cy="78522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5076056" y="1688495"/>
            <a:ext cx="1080120" cy="100811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9" name="Выгнутая влево стрелка 38"/>
          <p:cNvSpPr/>
          <p:nvPr/>
        </p:nvSpPr>
        <p:spPr>
          <a:xfrm>
            <a:off x="6000720" y="1672390"/>
            <a:ext cx="587504" cy="2825604"/>
          </a:xfrm>
          <a:prstGeom prst="curvedRightArrow">
            <a:avLst>
              <a:gd name="adj1" fmla="val 25000"/>
              <a:gd name="adj2" fmla="val 50000"/>
              <a:gd name="adj3" fmla="val 64286"/>
            </a:avLst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Выгнутая влево стрелка 39"/>
          <p:cNvSpPr/>
          <p:nvPr/>
        </p:nvSpPr>
        <p:spPr>
          <a:xfrm>
            <a:off x="6041856" y="1688495"/>
            <a:ext cx="731520" cy="1718043"/>
          </a:xfrm>
          <a:prstGeom prst="curvedRightArrow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Выгнутая влево стрелка 41"/>
          <p:cNvSpPr/>
          <p:nvPr/>
        </p:nvSpPr>
        <p:spPr>
          <a:xfrm>
            <a:off x="6072526" y="1672389"/>
            <a:ext cx="659714" cy="1138386"/>
          </a:xfrm>
          <a:prstGeom prst="curvedRightArrow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58976" y="5901756"/>
            <a:ext cx="366149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1313" lvl="0" indent="-341313" algn="ctr" eaLnBrk="0" hangingPunct="0">
              <a:spcBef>
                <a:spcPct val="20000"/>
              </a:spcBef>
            </a:pPr>
            <a:r>
              <a:rPr lang="ru-RU" altLang="ru-RU" sz="2000" b="1" kern="0" dirty="0">
                <a:solidFill>
                  <a:srgbClr val="C00000"/>
                </a:solidFill>
              </a:rPr>
              <a:t>Ответственность несет – АКУШЕР-ГИНЕКОЛОГ!</a:t>
            </a:r>
          </a:p>
        </p:txBody>
      </p:sp>
    </p:spTree>
    <p:extLst>
      <p:ext uri="{BB962C8B-B14F-4D97-AF65-F5344CB8AC3E}">
        <p14:creationId xmlns:p14="http://schemas.microsoft.com/office/powerpoint/2010/main" val="12841688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864642"/>
          </a:xfrm>
        </p:spPr>
        <p:txBody>
          <a:bodyPr/>
          <a:lstStyle/>
          <a:p>
            <a:r>
              <a:rPr lang="ru-RU" altLang="ru-RU" sz="2000" b="1" dirty="0">
                <a:solidFill>
                  <a:schemeClr val="bg1"/>
                </a:solidFill>
              </a:rPr>
              <a:t>КРИТИЧЕСКИЕ МАТЕРИНСКИЕ СЛУЧАИ</a:t>
            </a:r>
            <a:r>
              <a:rPr lang="ru-RU" altLang="ru-RU" sz="2000" b="1" dirty="0"/>
              <a:t/>
            </a:r>
            <a:br>
              <a:rPr lang="ru-RU" altLang="ru-RU" sz="2000" b="1" dirty="0"/>
            </a:br>
            <a:r>
              <a:rPr lang="ru-RU" altLang="ru-RU" sz="2400" b="1" dirty="0"/>
              <a:t>2018 год – 5 случаев, 6 мес. 2019 года – 6 случаев</a:t>
            </a:r>
            <a:endParaRPr lang="ru-RU" altLang="ru-RU" sz="2400" dirty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70888" y="6267450"/>
            <a:ext cx="368300" cy="274638"/>
          </a:xfrm>
          <a:prstGeom prst="rect">
            <a:avLst/>
          </a:prstGeom>
          <a:noFill/>
        </p:spPr>
        <p:txBody>
          <a:bodyPr/>
          <a:lstStyle/>
          <a:p>
            <a:fld id="{96C02CC4-3C6F-4694-82A0-386F13C08A0A}" type="slidenum">
              <a:rPr lang="ru-RU" altLang="ru-RU"/>
              <a:pPr/>
              <a:t>35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3508" y="4077072"/>
            <a:ext cx="8856984" cy="25468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50" b="1" dirty="0">
                <a:solidFill>
                  <a:schemeClr val="tx1"/>
                </a:solidFill>
              </a:rPr>
              <a:t>В 2019 году в учреждениях 2 и 3 группы в структуре критических материнских случаев основную долю составляют тяжелые формы </a:t>
            </a:r>
            <a:r>
              <a:rPr lang="ru-RU" sz="1450" b="1" dirty="0" err="1">
                <a:solidFill>
                  <a:schemeClr val="tx1"/>
                </a:solidFill>
              </a:rPr>
              <a:t>преэклампсии</a:t>
            </a:r>
            <a:r>
              <a:rPr lang="ru-RU" sz="1450" b="1" dirty="0">
                <a:solidFill>
                  <a:schemeClr val="tx1"/>
                </a:solidFill>
              </a:rPr>
              <a:t> 50% ( 3 сл.), второе место – </a:t>
            </a:r>
            <a:r>
              <a:rPr lang="ru-RU" sz="1450" b="1" dirty="0" err="1">
                <a:solidFill>
                  <a:schemeClr val="tx1"/>
                </a:solidFill>
              </a:rPr>
              <a:t>экстрагенитальные</a:t>
            </a:r>
            <a:r>
              <a:rPr lang="ru-RU" sz="1450" b="1" dirty="0">
                <a:solidFill>
                  <a:schemeClr val="tx1"/>
                </a:solidFill>
              </a:rPr>
              <a:t> заболевания в стадии декомпенсации – 33% (2 сл.), третье место – акушерские кровотечения – 16,7% (1 сл.)</a:t>
            </a:r>
          </a:p>
          <a:p>
            <a:pPr>
              <a:defRPr/>
            </a:pPr>
            <a:r>
              <a:rPr lang="ru-RU" sz="1450" b="1" dirty="0">
                <a:solidFill>
                  <a:schemeClr val="tx1"/>
                </a:solidFill>
              </a:rPr>
              <a:t>В 2018 году основную долю составляли акушерские кровотечения и соматическая патология (по 40% - по 2 случая), второе место занимала тяжелая </a:t>
            </a:r>
            <a:r>
              <a:rPr lang="ru-RU" sz="1450" b="1" dirty="0" err="1">
                <a:solidFill>
                  <a:schemeClr val="tx1"/>
                </a:solidFill>
              </a:rPr>
              <a:t>преэклампсия</a:t>
            </a:r>
            <a:r>
              <a:rPr lang="ru-RU" sz="1450" b="1" dirty="0">
                <a:solidFill>
                  <a:schemeClr val="tx1"/>
                </a:solidFill>
              </a:rPr>
              <a:t> (20% - 1 случай). </a:t>
            </a:r>
          </a:p>
          <a:p>
            <a:pPr>
              <a:defRPr/>
            </a:pPr>
            <a:r>
              <a:rPr lang="ru-RU" sz="1450" b="1" dirty="0">
                <a:solidFill>
                  <a:schemeClr val="tx1"/>
                </a:solidFill>
              </a:rPr>
              <a:t>При анализе оказания медицинской помощи женщинам с КМС выявлены нарушения маршрутизации, неполное выполнение стандартов и клинических протоколов оказания медицинской помощи. </a:t>
            </a:r>
          </a:p>
          <a:p>
            <a:pPr>
              <a:defRPr/>
            </a:pPr>
            <a:r>
              <a:rPr lang="ru-RU" sz="1450" b="1" dirty="0">
                <a:solidFill>
                  <a:schemeClr val="tx1"/>
                </a:solidFill>
              </a:rPr>
              <a:t>Основные замечания выявленные при оказании медицинской помощи в стационаре: недостатки диагностики (80%), неадекватная терапия (20%) </a:t>
            </a:r>
          </a:p>
        </p:txBody>
      </p:sp>
      <p:graphicFrame>
        <p:nvGraphicFramePr>
          <p:cNvPr id="7" name="Picture 2004">
            <a:extLst>
              <a:ext uri="{FF2B5EF4-FFF2-40B4-BE49-F238E27FC236}">
                <a16:creationId xmlns:a16="http://schemas.microsoft.com/office/drawing/2014/main" id="{67C588C5-9755-43AB-939E-073A842EA6A3}"/>
              </a:ext>
            </a:extLst>
          </p:cNvPr>
          <p:cNvGraphicFramePr>
            <a:extLst>
              <a:ext uri="smNativeData">
                <pr:smNativeData xmlns="" xmlns:p14="http://schemas.microsoft.com/office/powerpoint/2010/main" xmlns:pr="smNativeData" val="SMDATA_18_T0swXRMAAAAlAAAAMgAAAA0AAAAAkAAAAEgAAACQAAAASAAAAAAAAAAAAAAAAAAAAAEAAABQAAAAAAAAAAAA4D8AAAAAAADgPwAAAAAAAOA/AAAAAAAA4D8AAAAAAADgPwAAAAAAAOA/AAAAAAAA4D8AAAAAAADgPwAAAAAAAOA/AAAAAAAA4D8CAAAAjAAAAAAAAAAAAAAAAMyZDP///wgAAAAAAAAAAAAAAAAAAAAAAAAAAAAAAAAAAAAAZAAAAAEAAABAAAAAAAAAAAAAAAAAAAAAAAAAAAAAAAAAAAAAAAAAAAAAAAAAAAAAAAAAAAAAAAAAAAAAAAAAAAAAAAAAAAAAAAAAAAAAAAAAAAAAAAAAAAAAAAAAAAAAFAAAADwAAAABAAAAAAAAAMAAAAAt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E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DAAAAAf39/AAAAAAPMzMwAwMD/AH9/fwAAAAAAAAAAAAAAAAD///8AAAAAACEAAAAYAAAAFAAAAIsBAABvCQAASxwAAH8YAAAQAAAAJgAAAAgAAAD//////////w=="/>
              </a:ext>
            </a:extLst>
          </p:cNvGraphicFramePr>
          <p:nvPr>
            <p:extLst>
              <p:ext uri="{D42A27DB-BD31-4B8C-83A1-F6EECF244321}">
                <p14:modId xmlns:p14="http://schemas.microsoft.com/office/powerpoint/2010/main" val="2751241139"/>
              </p:ext>
            </p:extLst>
          </p:nvPr>
        </p:nvGraphicFramePr>
        <p:xfrm>
          <a:off x="4572001" y="1482725"/>
          <a:ext cx="4418012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8" name="Worksheet" r:id="rId3" imgW="6429231" imgH="4771940" progId="Excel.Sheet.8">
                  <p:embed/>
                </p:oleObj>
              </mc:Choice>
              <mc:Fallback>
                <p:oleObj name="Worksheet" r:id="rId3" imgW="6429231" imgH="4771940" progId="Excel.Sheet.8">
                  <p:embed/>
                  <p:pic>
                    <p:nvPicPr>
                      <p:cNvPr id="5" name="Picture 20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1" y="1482725"/>
                        <a:ext cx="4418012" cy="24638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Picture 2005">
            <a:extLst>
              <a:ext uri="{FF2B5EF4-FFF2-40B4-BE49-F238E27FC236}">
                <a16:creationId xmlns:a16="http://schemas.microsoft.com/office/drawing/2014/main" id="{18B541D6-2B34-4F68-9D78-8A65D56E78E9}"/>
              </a:ext>
            </a:extLst>
          </p:cNvPr>
          <p:cNvGraphicFramePr>
            <a:extLst>
              <a:ext uri="smNativeData">
                <pr:smNativeData xmlns="" xmlns:p14="http://schemas.microsoft.com/office/powerpoint/2010/main" xmlns:pr="smNativeData" val="SMDATA_18_T0swXRMAAAAlAAAAMgAAAA0AAAAAkAAAAEgAAACQAAAASAAAAAAAAAAAAAAAAAAAAAEAAABQAAAAAAAAAAAA4D8AAAAAAADgPwAAAAAAAOA/AAAAAAAA4D8AAAAAAADgPwAAAAAAAOA/AAAAAAAA4D8AAAAAAADgPwAAAAAAAOA/AAAAAAAA4D8CAAAAjAAAAAAAAAAAAAAAAMyZDP///wgAAAAAAAAAAAAAAAAAAAAAAAAAAAAAAAAAAAAAZAAAAAEAAABAAAAAAAAAAAAAAAAAAAAAAAAAAAAAAAAAAAAAAAAAAAAAAAAAAAAAAAAAAAAAAAAAAAAAAAAAAAAAAAAAAAAAAAAAAAAAAAAAAAAAAAAAAAAAAAAAAAAAFAAAADwAAAABAAAAAAAAAMAAAAAtAAAAAQAAACMAAAAjAAAAIwAAAB4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E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DAAAAAf39/AAAAAAPMzMwAwMD/AH9/fwAAAAAAAAAAAAAAAAD///8AAAAAACEAAAAYAAAAFAAAAHQdAACUCQAAwzUAAH8YAAAQAAAAJgAAAAgAAAD//////////w=="/>
              </a:ext>
            </a:extLst>
          </p:cNvGraphicFramePr>
          <p:nvPr>
            <p:extLst>
              <p:ext uri="{D42A27DB-BD31-4B8C-83A1-F6EECF244321}">
                <p14:modId xmlns:p14="http://schemas.microsoft.com/office/powerpoint/2010/main" val="1476215367"/>
              </p:ext>
            </p:extLst>
          </p:nvPr>
        </p:nvGraphicFramePr>
        <p:xfrm>
          <a:off x="153988" y="1482725"/>
          <a:ext cx="42926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9" name="Worksheet" r:id="rId5" imgW="4629246" imgH="3552853" progId="Excel.Sheet.8">
                  <p:embed/>
                </p:oleObj>
              </mc:Choice>
              <mc:Fallback>
                <p:oleObj name="Worksheet" r:id="rId5" imgW="4629246" imgH="3552853" progId="Excel.Sheet.8">
                  <p:embed/>
                  <p:pic>
                    <p:nvPicPr>
                      <p:cNvPr id="6" name="Picture 20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8" y="1482725"/>
                        <a:ext cx="4292600" cy="24638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14156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8"/>
          <p:cNvSpPr>
            <a:spLocks noGrp="1"/>
          </p:cNvSpPr>
          <p:nvPr>
            <p:ph type="title"/>
          </p:nvPr>
        </p:nvSpPr>
        <p:spPr>
          <a:xfrm>
            <a:off x="395288" y="692150"/>
            <a:ext cx="8569325" cy="576263"/>
          </a:xfrm>
        </p:spPr>
        <p:txBody>
          <a:bodyPr/>
          <a:lstStyle/>
          <a:p>
            <a:r>
              <a:rPr lang="ru-RU" altLang="ru-RU" sz="2400" b="1" dirty="0">
                <a:solidFill>
                  <a:schemeClr val="bg1"/>
                </a:solidFill>
              </a:rPr>
              <a:t>Отличие структуры МС и «</a:t>
            </a:r>
            <a:r>
              <a:rPr lang="en-US" altLang="ru-RU" sz="2400" b="1" dirty="0">
                <a:solidFill>
                  <a:schemeClr val="bg1"/>
                </a:solidFill>
              </a:rPr>
              <a:t>near miss</a:t>
            </a:r>
            <a:r>
              <a:rPr lang="ru-RU" altLang="ru-RU" sz="2400" b="1" dirty="0">
                <a:solidFill>
                  <a:schemeClr val="bg1"/>
                </a:solidFill>
              </a:rPr>
              <a:t>» в 2019 году</a:t>
            </a:r>
          </a:p>
        </p:txBody>
      </p:sp>
      <p:sp>
        <p:nvSpPr>
          <p:cNvPr id="38915" name="Текст 9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3786187" cy="360039"/>
          </a:xfrm>
        </p:spPr>
        <p:txBody>
          <a:bodyPr/>
          <a:lstStyle/>
          <a:p>
            <a:pPr algn="ctr"/>
            <a:r>
              <a:rPr lang="en-US" altLang="ru-RU" sz="2000" dirty="0">
                <a:solidFill>
                  <a:srgbClr val="C00000"/>
                </a:solidFill>
              </a:rPr>
              <a:t>Near miss</a:t>
            </a:r>
            <a:endParaRPr lang="ru-RU" altLang="ru-RU" sz="2000" dirty="0">
              <a:solidFill>
                <a:srgbClr val="C00000"/>
              </a:solidFill>
            </a:endParaRPr>
          </a:p>
        </p:txBody>
      </p:sp>
      <p:sp>
        <p:nvSpPr>
          <p:cNvPr id="38916" name="Объект 10"/>
          <p:cNvSpPr>
            <a:spLocks noGrp="1"/>
          </p:cNvSpPr>
          <p:nvPr>
            <p:ph sz="half" idx="2"/>
          </p:nvPr>
        </p:nvSpPr>
        <p:spPr>
          <a:xfrm>
            <a:off x="107504" y="1412776"/>
            <a:ext cx="4464496" cy="1259064"/>
          </a:xfrm>
          <a:ln w="28575">
            <a:solidFill>
              <a:srgbClr val="C00000"/>
            </a:solidFill>
          </a:ln>
        </p:spPr>
        <p:txBody>
          <a:bodyPr/>
          <a:lstStyle/>
          <a:p>
            <a:pPr marL="285750" indent="-28575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b="1" dirty="0">
                <a:cs typeface="Times New Roman" panose="02020603050405020304" pitchFamily="18" charset="0"/>
              </a:rPr>
              <a:t>Тяжелая </a:t>
            </a:r>
            <a:r>
              <a:rPr lang="ru-RU" sz="1600" b="1" dirty="0" err="1">
                <a:cs typeface="Times New Roman" panose="02020603050405020304" pitchFamily="18" charset="0"/>
              </a:rPr>
              <a:t>преэклампсия</a:t>
            </a:r>
            <a:r>
              <a:rPr lang="ru-RU" sz="1600" b="1" dirty="0"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cs typeface="Times New Roman" panose="02020603050405020304" pitchFamily="18" charset="0"/>
              </a:rPr>
              <a:t>– 50%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b="1" dirty="0">
                <a:cs typeface="Times New Roman" panose="02020603050405020304" pitchFamily="18" charset="0"/>
              </a:rPr>
              <a:t>ЭГЗ в стадии декомпенсации (опухоль головного мозга, </a:t>
            </a:r>
            <a:r>
              <a:rPr lang="ru-RU" sz="1600" b="1" dirty="0" err="1">
                <a:cs typeface="Times New Roman" panose="02020603050405020304" pitchFamily="18" charset="0"/>
              </a:rPr>
              <a:t>каорктация</a:t>
            </a:r>
            <a:r>
              <a:rPr lang="ru-RU" sz="1600" b="1" dirty="0">
                <a:cs typeface="Times New Roman" panose="02020603050405020304" pitchFamily="18" charset="0"/>
              </a:rPr>
              <a:t> аорты) – 33,3%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Ø"/>
            </a:pPr>
            <a:r>
              <a:rPr lang="ru-RU" altLang="ru-RU" sz="1600" b="1" dirty="0">
                <a:cs typeface="Times New Roman" panose="02020603050405020304" pitchFamily="18" charset="0"/>
              </a:rPr>
              <a:t>Акушерское кровотечение – 16,7%</a:t>
            </a:r>
          </a:p>
        </p:txBody>
      </p:sp>
      <p:sp>
        <p:nvSpPr>
          <p:cNvPr id="38917" name="Текст 11"/>
          <p:cNvSpPr>
            <a:spLocks noGrp="1"/>
          </p:cNvSpPr>
          <p:nvPr>
            <p:ph type="body" sz="quarter" idx="3"/>
          </p:nvPr>
        </p:nvSpPr>
        <p:spPr>
          <a:xfrm>
            <a:off x="4139952" y="1124744"/>
            <a:ext cx="4752975" cy="360039"/>
          </a:xfrm>
        </p:spPr>
        <p:txBody>
          <a:bodyPr/>
          <a:lstStyle/>
          <a:p>
            <a:pPr algn="ctr"/>
            <a:r>
              <a:rPr lang="ru-RU" altLang="ru-RU" sz="2000" dirty="0">
                <a:solidFill>
                  <a:srgbClr val="C00000"/>
                </a:solidFill>
              </a:rPr>
              <a:t>Материнская</a:t>
            </a:r>
            <a:r>
              <a:rPr lang="ru-RU" altLang="ru-RU" sz="2000" dirty="0"/>
              <a:t> </a:t>
            </a:r>
            <a:r>
              <a:rPr lang="ru-RU" altLang="ru-RU" sz="2000" dirty="0">
                <a:solidFill>
                  <a:srgbClr val="C00000"/>
                </a:solidFill>
              </a:rPr>
              <a:t>смертность</a:t>
            </a:r>
          </a:p>
        </p:txBody>
      </p:sp>
      <p:sp>
        <p:nvSpPr>
          <p:cNvPr id="38918" name="Объект 12"/>
          <p:cNvSpPr>
            <a:spLocks noGrp="1"/>
          </p:cNvSpPr>
          <p:nvPr>
            <p:ph sz="quarter" idx="4"/>
          </p:nvPr>
        </p:nvSpPr>
        <p:spPr>
          <a:xfrm>
            <a:off x="4788024" y="1484784"/>
            <a:ext cx="3886200" cy="1187056"/>
          </a:xfrm>
          <a:ln w="28575">
            <a:solidFill>
              <a:srgbClr val="C00000"/>
            </a:solidFill>
          </a:ln>
        </p:spPr>
        <p:txBody>
          <a:bodyPr/>
          <a:lstStyle/>
          <a:p>
            <a:pPr marL="0" indent="0"/>
            <a:r>
              <a:rPr lang="ru-RU" altLang="ru-RU" sz="1800" b="1" dirty="0">
                <a:latin typeface="Arial Cyr" panose="020B0604020202020204" pitchFamily="34" charset="0"/>
                <a:cs typeface="Arial Cyr" panose="020B0604020202020204" pitchFamily="34" charset="0"/>
              </a:rPr>
              <a:t>ЭГЗ – 100%</a:t>
            </a:r>
          </a:p>
        </p:txBody>
      </p:sp>
      <p:graphicFrame>
        <p:nvGraphicFramePr>
          <p:cNvPr id="6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8050159"/>
              </p:ext>
            </p:extLst>
          </p:nvPr>
        </p:nvGraphicFramePr>
        <p:xfrm>
          <a:off x="5436096" y="3071951"/>
          <a:ext cx="2922736" cy="2564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15616" y="2671841"/>
            <a:ext cx="72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         </a:t>
            </a:r>
            <a:r>
              <a:rPr lang="ru-RU" sz="1400" b="1" dirty="0">
                <a:solidFill>
                  <a:srgbClr val="A50021"/>
                </a:solidFill>
              </a:rPr>
              <a:t>Уровень оказания медицинской помощи</a:t>
            </a:r>
          </a:p>
        </p:txBody>
      </p:sp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0" y="5718532"/>
            <a:ext cx="9144000" cy="1008112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Погибшие пациентки получали помощь на I</a:t>
            </a:r>
            <a:r>
              <a:rPr lang="en-US" altLang="ru-RU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II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уровне. </a:t>
            </a:r>
          </a:p>
          <a:p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В группе «едва не погибших» помощь оказана в учреждениях 2 группы</a:t>
            </a:r>
          </a:p>
          <a:p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в 16,6% случаев (1 сл.), в учреждениях 3 группы – в 83,3% случаев (5 сл.)</a:t>
            </a:r>
          </a:p>
        </p:txBody>
      </p:sp>
      <p:graphicFrame>
        <p:nvGraphicFramePr>
          <p:cNvPr id="14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2679090"/>
              </p:ext>
            </p:extLst>
          </p:nvPr>
        </p:nvGraphicFramePr>
        <p:xfrm>
          <a:off x="374328" y="3071951"/>
          <a:ext cx="2922736" cy="2517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15834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63888" y="1307117"/>
            <a:ext cx="2359002" cy="2769955"/>
          </a:xfrm>
          <a:prstGeom prst="roundRect">
            <a:avLst>
              <a:gd name="adj" fmla="val 3433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b="1" dirty="0">
                <a:solidFill>
                  <a:schemeClr val="tx1"/>
                </a:solidFill>
              </a:rPr>
              <a:t>ОСНОВНЫЕ ФАКТОРЫ</a:t>
            </a:r>
            <a:r>
              <a:rPr lang="ru-RU" altLang="ru-RU" sz="1400" b="1" dirty="0">
                <a:solidFill>
                  <a:srgbClr val="FFFFFF"/>
                </a:solidFill>
              </a:rPr>
              <a:t>, </a:t>
            </a:r>
            <a:r>
              <a:rPr lang="ru-RU" altLang="ru-RU" sz="1400" b="1" dirty="0">
                <a:solidFill>
                  <a:schemeClr val="tx1"/>
                </a:solidFill>
              </a:rPr>
              <a:t>СПОСОБСТВУЮЩИЕ  ДОСТИЖЕНИЮ </a:t>
            </a:r>
            <a:r>
              <a:rPr lang="ru-RU" altLang="ru-RU" sz="1400" b="1" dirty="0">
                <a:solidFill>
                  <a:srgbClr val="000000"/>
                </a:solidFill>
              </a:rPr>
              <a:t>БЛАГОПРИЯТНЫХ ИСХОДОВ У КРИТИЧЕСКИХ БОЛЬНЫХ АКУШЕРСКОГО ПРОФИЛЯ 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3620" y="2821336"/>
            <a:ext cx="3308260" cy="1724736"/>
          </a:xfrm>
          <a:prstGeom prst="roundRect">
            <a:avLst>
              <a:gd name="adj" fmla="val 952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kern="0" dirty="0">
                <a:solidFill>
                  <a:srgbClr val="002060"/>
                </a:solidFill>
                <a:cs typeface="Times New Roman" panose="02020603050405020304" pitchFamily="18" charset="0"/>
              </a:rPr>
              <a:t>соблюдение принципов преемственности и </a:t>
            </a:r>
            <a:r>
              <a:rPr lang="ru-RU" sz="1400" b="1" kern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мультидисциплинарности</a:t>
            </a:r>
            <a:r>
              <a:rPr lang="ru-RU" sz="1400" b="1" kern="0" dirty="0">
                <a:solidFill>
                  <a:srgbClr val="002060"/>
                </a:solidFill>
                <a:cs typeface="Times New Roman" panose="02020603050405020304" pitchFamily="18" charset="0"/>
              </a:rPr>
              <a:t> с привлечением высококвалифицированных специалистов из многопрофильных стационаров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3265" y="1237629"/>
            <a:ext cx="3094599" cy="14544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400" b="1" kern="0" dirty="0">
                <a:solidFill>
                  <a:srgbClr val="002060"/>
                </a:solidFill>
                <a:cs typeface="Times New Roman" panose="02020603050405020304" pitchFamily="18" charset="0"/>
              </a:rPr>
              <a:t>утвержденные приказами маршрутизация, стандарты и порядки, деятельность АРКЦ, мониторинг критических больных, ответственность каждого врача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3266" y="4613402"/>
            <a:ext cx="5110822" cy="38037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1400" b="1" kern="0" dirty="0">
                <a:solidFill>
                  <a:srgbClr val="002060"/>
                </a:solidFill>
                <a:cs typeface="Times New Roman" panose="02020603050405020304" pitchFamily="18" charset="0"/>
              </a:rPr>
              <a:t>ведение регистра пациентов «</a:t>
            </a:r>
            <a:r>
              <a:rPr lang="en-US" sz="1400" b="1" kern="0" dirty="0">
                <a:solidFill>
                  <a:srgbClr val="002060"/>
                </a:solidFill>
                <a:cs typeface="Times New Roman" panose="02020603050405020304" pitchFamily="18" charset="0"/>
              </a:rPr>
              <a:t>near miss</a:t>
            </a:r>
            <a:r>
              <a:rPr lang="ru-RU" sz="1400" b="1" kern="0" dirty="0">
                <a:solidFill>
                  <a:srgbClr val="002060"/>
                </a:solidFill>
                <a:cs typeface="Times New Roman" panose="02020603050405020304" pitchFamily="18" charset="0"/>
              </a:rPr>
              <a:t>» </a:t>
            </a:r>
          </a:p>
          <a:p>
            <a:pPr lvl="0">
              <a:defRPr/>
            </a:pPr>
            <a:r>
              <a:rPr lang="ru-RU" sz="1400" b="1" kern="0" dirty="0">
                <a:solidFill>
                  <a:srgbClr val="FF0000"/>
                </a:solidFill>
                <a:cs typeface="Times New Roman" panose="02020603050405020304" pitchFamily="18" charset="0"/>
              </a:rPr>
              <a:t>(приказ МЗ КО от №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5576" y="745637"/>
            <a:ext cx="4752528" cy="3469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just"/>
            <a:r>
              <a:rPr lang="ru-RU" sz="1800" b="1" dirty="0">
                <a:solidFill>
                  <a:srgbClr val="C00000"/>
                </a:solidFill>
                <a:cs typeface="Arial" panose="020B0604020202020204" pitchFamily="34" charset="0"/>
              </a:rPr>
              <a:t>ОРГАНИЗАЦИОННЫЕ МЕХАНИЗМЫ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68144" y="260648"/>
            <a:ext cx="3096344" cy="729829"/>
          </a:xfrm>
          <a:prstGeom prst="round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sz="1600" b="1" dirty="0">
                <a:solidFill>
                  <a:srgbClr val="C00000"/>
                </a:solidFill>
                <a:cs typeface="Arial" panose="020B0604020202020204" pitchFamily="34" charset="0"/>
              </a:rPr>
              <a:t>ЛЕЧЕБНО-ДИАГНОСТИЧЕСКИЕ МЕРОПРИЯТИЯ</a:t>
            </a:r>
          </a:p>
          <a:p>
            <a:pPr>
              <a:defRPr/>
            </a:pPr>
            <a:endParaRPr 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60030" y="1191315"/>
            <a:ext cx="2304458" cy="2739303"/>
          </a:xfrm>
          <a:prstGeom prst="round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kern="0" dirty="0">
                <a:solidFill>
                  <a:srgbClr val="002060"/>
                </a:solidFill>
                <a:cs typeface="Arial" panose="020B0604020202020204" pitchFamily="34" charset="0"/>
              </a:rPr>
              <a:t>быстрая транспортировка пациентов в критическом состоянии в МО </a:t>
            </a:r>
            <a:r>
              <a:rPr lang="en-US" sz="1400" b="1" kern="0" dirty="0">
                <a:solidFill>
                  <a:srgbClr val="002060"/>
                </a:solidFill>
                <a:cs typeface="Arial" panose="020B0604020202020204" pitchFamily="34" charset="0"/>
              </a:rPr>
              <a:t>III</a:t>
            </a:r>
            <a:r>
              <a:rPr lang="ru-RU" sz="1400" b="1" kern="0" dirty="0">
                <a:solidFill>
                  <a:srgbClr val="002060"/>
                </a:solidFill>
                <a:cs typeface="Arial" panose="020B0604020202020204" pitchFamily="34" charset="0"/>
              </a:rPr>
              <a:t> уровня (РПЦ-ОКБ) силами и средствами АРКЦ  с проведением  транспортной коррекции жизненно важных функций организма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27464" y="4029405"/>
            <a:ext cx="2337024" cy="675401"/>
          </a:xfrm>
          <a:prstGeom prst="round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kern="0" dirty="0">
                <a:solidFill>
                  <a:srgbClr val="002060"/>
                </a:solidFill>
                <a:cs typeface="Arial" panose="020B0604020202020204" pitchFamily="34" charset="0"/>
              </a:rPr>
              <a:t>своевременное </a:t>
            </a:r>
            <a:r>
              <a:rPr lang="ru-RU" sz="1400" b="1" kern="0" dirty="0" err="1">
                <a:solidFill>
                  <a:srgbClr val="002060"/>
                </a:solidFill>
                <a:cs typeface="Arial" panose="020B0604020202020204" pitchFamily="34" charset="0"/>
              </a:rPr>
              <a:t>родоразрешение</a:t>
            </a:r>
            <a:endParaRPr lang="ru-RU" sz="1400" b="1" kern="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623762" y="4803591"/>
            <a:ext cx="3340726" cy="868679"/>
          </a:xfrm>
          <a:prstGeom prst="round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kern="0" dirty="0">
                <a:solidFill>
                  <a:srgbClr val="002060"/>
                </a:solidFill>
                <a:cs typeface="Arial" panose="020B0604020202020204" pitchFamily="34" charset="0"/>
              </a:rPr>
              <a:t>активное внедрение </a:t>
            </a:r>
            <a:r>
              <a:rPr lang="ru-RU" sz="1400" b="1" kern="0" dirty="0" err="1">
                <a:solidFill>
                  <a:srgbClr val="002060"/>
                </a:solidFill>
                <a:cs typeface="Arial" panose="020B0604020202020204" pitchFamily="34" charset="0"/>
              </a:rPr>
              <a:t>кровосберегающих</a:t>
            </a:r>
            <a:r>
              <a:rPr lang="ru-RU" sz="1400" b="1" kern="0" dirty="0">
                <a:solidFill>
                  <a:srgbClr val="002060"/>
                </a:solidFill>
                <a:cs typeface="Arial" panose="020B0604020202020204" pitchFamily="34" charset="0"/>
              </a:rPr>
              <a:t> технологий и экстракорпоральных  методов </a:t>
            </a:r>
            <a:r>
              <a:rPr lang="ru-RU" sz="1400" b="1" kern="0" dirty="0" err="1">
                <a:solidFill>
                  <a:srgbClr val="002060"/>
                </a:solidFill>
                <a:cs typeface="Arial" panose="020B0604020202020204" pitchFamily="34" charset="0"/>
              </a:rPr>
              <a:t>детоксикации</a:t>
            </a:r>
            <a:endParaRPr lang="ru-RU" sz="1400" b="1" kern="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>
            <a:stCxn id="8" idx="2"/>
          </p:cNvCxnSpPr>
          <p:nvPr/>
        </p:nvCxnSpPr>
        <p:spPr>
          <a:xfrm>
            <a:off x="3131840" y="1092579"/>
            <a:ext cx="528926" cy="5796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5623762" y="1034292"/>
            <a:ext cx="778622" cy="55758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9" name="Выгнутая влево стрелка 38"/>
          <p:cNvSpPr/>
          <p:nvPr/>
        </p:nvSpPr>
        <p:spPr>
          <a:xfrm>
            <a:off x="6093225" y="1085522"/>
            <a:ext cx="587504" cy="3284281"/>
          </a:xfrm>
          <a:prstGeom prst="curvedRightArrow">
            <a:avLst>
              <a:gd name="adj1" fmla="val 25000"/>
              <a:gd name="adj2" fmla="val 50000"/>
              <a:gd name="adj3" fmla="val 64286"/>
            </a:avLst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Выгнутая влево стрелка 39"/>
          <p:cNvSpPr/>
          <p:nvPr/>
        </p:nvSpPr>
        <p:spPr>
          <a:xfrm>
            <a:off x="5976155" y="1191317"/>
            <a:ext cx="651309" cy="3709876"/>
          </a:xfrm>
          <a:prstGeom prst="curvedRightArrow">
            <a:avLst>
              <a:gd name="adj1" fmla="val 0"/>
              <a:gd name="adj2" fmla="val 50000"/>
              <a:gd name="adj3" fmla="val 25000"/>
            </a:avLst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Выгнутая влево стрелка 41"/>
          <p:cNvSpPr/>
          <p:nvPr/>
        </p:nvSpPr>
        <p:spPr>
          <a:xfrm>
            <a:off x="6000316" y="1022680"/>
            <a:ext cx="659714" cy="1138386"/>
          </a:xfrm>
          <a:prstGeom prst="curvedRightArrow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131840" y="6191593"/>
            <a:ext cx="61303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923928" y="6453336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83620" y="5085184"/>
            <a:ext cx="5324484" cy="168460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ru-RU" sz="1400" b="1" kern="0" dirty="0">
                <a:solidFill>
                  <a:srgbClr val="002060"/>
                </a:solidFill>
                <a:cs typeface="Times New Roman" panose="02020603050405020304" pitchFamily="18" charset="0"/>
              </a:rPr>
              <a:t>катамнестическое наблюдение за состоянием здоровья пациентов, перенесших МКС, в течение года после родов, включая ежемесячное клиническое и лабораторное исследование, патронаж, консультирование смежных специалистов, медико-социальную и психологическую помощь</a:t>
            </a:r>
          </a:p>
        </p:txBody>
      </p:sp>
    </p:spTree>
    <p:extLst>
      <p:ext uri="{BB962C8B-B14F-4D97-AF65-F5344CB8AC3E}">
        <p14:creationId xmlns:p14="http://schemas.microsoft.com/office/powerpoint/2010/main" val="19344644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лна 1"/>
          <p:cNvSpPr/>
          <p:nvPr/>
        </p:nvSpPr>
        <p:spPr>
          <a:xfrm>
            <a:off x="232410" y="2924944"/>
            <a:ext cx="2179349" cy="1639396"/>
          </a:xfrm>
          <a:prstGeom prst="wave">
            <a:avLst>
              <a:gd name="adj1" fmla="val 12500"/>
              <a:gd name="adj2" fmla="val 244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16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Дефицит кадров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326956" y="4701843"/>
            <a:ext cx="2808312" cy="1584176"/>
          </a:xfrm>
          <a:prstGeom prst="wave">
            <a:avLst>
              <a:gd name="adj1" fmla="val 9105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spcBef>
                <a:spcPct val="20000"/>
              </a:spcBef>
            </a:pPr>
            <a:r>
              <a:rPr lang="ru-RU" altLang="ru-RU" sz="16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Качество подготовки кадров</a:t>
            </a:r>
          </a:p>
        </p:txBody>
      </p:sp>
      <p:sp>
        <p:nvSpPr>
          <p:cNvPr id="12" name="Волна 11"/>
          <p:cNvSpPr/>
          <p:nvPr/>
        </p:nvSpPr>
        <p:spPr>
          <a:xfrm>
            <a:off x="321750" y="764703"/>
            <a:ext cx="3162255" cy="1999437"/>
          </a:xfrm>
          <a:prstGeom prst="wave">
            <a:avLst>
              <a:gd name="adj1" fmla="val 11678"/>
              <a:gd name="adj2" fmla="val -159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>
              <a:spcBef>
                <a:spcPct val="20000"/>
              </a:spcBef>
            </a:pPr>
            <a:r>
              <a:rPr lang="ru-RU" altLang="ru-RU" sz="16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Медленное внедрение федеральных клинических рекомендаций (протоколов)</a:t>
            </a:r>
          </a:p>
        </p:txBody>
      </p:sp>
      <p:sp>
        <p:nvSpPr>
          <p:cNvPr id="13" name="Волна 12"/>
          <p:cNvSpPr/>
          <p:nvPr/>
        </p:nvSpPr>
        <p:spPr>
          <a:xfrm>
            <a:off x="5868144" y="4676110"/>
            <a:ext cx="3115453" cy="1849234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>
              <a:spcBef>
                <a:spcPct val="20000"/>
              </a:spcBef>
            </a:pPr>
            <a:r>
              <a:rPr lang="ru-RU" altLang="ru-RU" sz="16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Проблемы взаимодействия со смежными специалистами (терапевты, инфекционисты и т.д.)</a:t>
            </a:r>
          </a:p>
        </p:txBody>
      </p:sp>
      <p:sp>
        <p:nvSpPr>
          <p:cNvPr id="14" name="Волна 13"/>
          <p:cNvSpPr/>
          <p:nvPr/>
        </p:nvSpPr>
        <p:spPr>
          <a:xfrm>
            <a:off x="5508105" y="332656"/>
            <a:ext cx="3475492" cy="2287468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000000"/>
                </a:solidFill>
              </a:rPr>
              <a:t>Проблемы организации (маршрутизации, взаимодействия учреждений, персональной ответственности руководителей…) </a:t>
            </a:r>
          </a:p>
        </p:txBody>
      </p:sp>
      <p:sp>
        <p:nvSpPr>
          <p:cNvPr id="15" name="Лента лицом вверх 14"/>
          <p:cNvSpPr/>
          <p:nvPr/>
        </p:nvSpPr>
        <p:spPr>
          <a:xfrm>
            <a:off x="2699792" y="2486381"/>
            <a:ext cx="3816424" cy="2077960"/>
          </a:xfrm>
          <a:prstGeom prst="ribbon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000000"/>
                </a:solidFill>
              </a:rPr>
              <a:t>Основные проблемы в оказании акушерско- гинекологической помощи </a:t>
            </a:r>
          </a:p>
        </p:txBody>
      </p:sp>
    </p:spTree>
    <p:extLst>
      <p:ext uri="{BB962C8B-B14F-4D97-AF65-F5344CB8AC3E}">
        <p14:creationId xmlns:p14="http://schemas.microsoft.com/office/powerpoint/2010/main" val="12405446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7307" cy="418728"/>
          </a:xfrm>
        </p:spPr>
        <p:txBody>
          <a:bodyPr/>
          <a:lstStyle/>
          <a:p>
            <a:r>
              <a:rPr lang="ru-RU" sz="1800" dirty="0">
                <a:solidFill>
                  <a:schemeClr val="bg1"/>
                </a:solidFill>
              </a:rPr>
              <a:t>Вертикальная профилактика передачи ВИЧ-инфекции от матери ребенку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201419"/>
              </p:ext>
            </p:extLst>
          </p:nvPr>
        </p:nvGraphicFramePr>
        <p:xfrm>
          <a:off x="139752" y="3212976"/>
          <a:ext cx="4037666" cy="2489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5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9005">
                <a:tc rowSpan="2"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Целевые показатели Гос. стратегии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000" dirty="0" err="1">
                          <a:solidFill>
                            <a:schemeClr val="tx1"/>
                          </a:solidFill>
                        </a:rPr>
                        <a:t>Целев.показатель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Выполнено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План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75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chemeClr val="tx1"/>
                          </a:solidFill>
                        </a:rPr>
                        <a:t>в 2018 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/>
                        <a:t>6</a:t>
                      </a:r>
                      <a:r>
                        <a:rPr lang="ru-RU" sz="1050" b="1" baseline="0" dirty="0"/>
                        <a:t> мес</a:t>
                      </a:r>
                      <a:r>
                        <a:rPr lang="ru-RU" sz="1050" b="1" dirty="0"/>
                        <a:t>.</a:t>
                      </a:r>
                    </a:p>
                    <a:p>
                      <a:r>
                        <a:rPr lang="ru-RU" sz="1050" b="1" dirty="0"/>
                        <a:t>2019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8453">
                <a:tc>
                  <a:txBody>
                    <a:bodyPr/>
                    <a:lstStyle/>
                    <a:p>
                      <a:r>
                        <a:rPr lang="ru-RU" sz="1050" dirty="0"/>
                        <a:t>Охват Х/П передачи ВИЧ-инф от матери ребенку, в т. ч. во время </a:t>
                      </a:r>
                      <a:r>
                        <a:rPr lang="ru-RU" sz="1050" dirty="0" err="1"/>
                        <a:t>бер-ти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93,0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C00000"/>
                          </a:solidFill>
                        </a:rPr>
                        <a:t>97,5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C00000"/>
                          </a:solidFill>
                        </a:rPr>
                        <a:t>97,5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94,0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458">
                <a:tc>
                  <a:txBody>
                    <a:bodyPr/>
                    <a:lstStyle/>
                    <a:p>
                      <a:r>
                        <a:rPr lang="ru-RU" sz="1050" dirty="0"/>
                        <a:t>во время родов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94,0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94,9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C00000"/>
                          </a:solidFill>
                        </a:rPr>
                        <a:t>97,5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94,5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458">
                <a:tc>
                  <a:txBody>
                    <a:bodyPr/>
                    <a:lstStyle/>
                    <a:p>
                      <a:r>
                        <a:rPr lang="ru-RU" sz="1050" dirty="0"/>
                        <a:t>новорожденному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99,7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100,0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C00000"/>
                          </a:solidFill>
                        </a:rPr>
                        <a:t>97,5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99,8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 bwMode="auto">
          <a:xfrm>
            <a:off x="4211960" y="1183432"/>
            <a:ext cx="4752528" cy="54859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Организация работы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tx1"/>
                </a:solidFill>
              </a:rPr>
              <a:t>Приказ МЗ КО от 25.07.2012 «О профилактике передачи вируса иммунодефицита человека (ВИЧ) от матери ребенку и совершенствовании медицинской помощи ВИЧ-инфицированным беременным женщинам и детям»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tx1"/>
                </a:solidFill>
              </a:rPr>
              <a:t>Внедрены протокол МЗ РФ «Применение антиретровирусных препаратов в комплексе мер, направленных на профилактику передачи ВИЧ от матери ребенку» от 03.06.2015 (приказ от </a:t>
            </a:r>
            <a:r>
              <a:rPr lang="ru-RU" sz="1100" b="1" dirty="0">
                <a:solidFill>
                  <a:schemeClr val="tx1"/>
                </a:solidFill>
                <a:cs typeface="Times New Roman" panose="02020603050405020304" pitchFamily="18" charset="0"/>
              </a:rPr>
              <a:t>МЗ КО от 11.12.2018 № 706) </a:t>
            </a:r>
            <a:endParaRPr lang="ru-RU" sz="1100" b="1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tx1"/>
                </a:solidFill>
              </a:rPr>
              <a:t>Обеспечены все учреждения родовспоможения тест-системами и препаратами для проведения профилактики вертикальной передачи ВИЧ-инфекции от матери ребенку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tx1"/>
                </a:solidFill>
              </a:rPr>
              <a:t>Организовано обследование мужей беременных женщин на ВИЧ-инфекцию в целях раннего выявления заболевания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tx1"/>
                </a:solidFill>
              </a:rPr>
              <a:t>Осуществляется ежемесячный мониторинг о текущей ситуации вертикальной профилактики ВИЧ-инфекции от матери ребенку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tx1"/>
                </a:solidFill>
              </a:rPr>
              <a:t>Организован кабинет анонимного обследования на ВИЧ-инфекцию на базе Центра СПИД.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tx1"/>
                </a:solidFill>
              </a:rPr>
              <a:t>Проводится анализ каждого случая отсутствия вертикальной профилактики врачебной комиссией Центра СПИД , на </a:t>
            </a:r>
            <a:r>
              <a:rPr lang="ru-RU" sz="1100" b="1" dirty="0">
                <a:solidFill>
                  <a:schemeClr val="tx1"/>
                </a:solidFill>
                <a:latin typeface="+mn-lt"/>
              </a:rPr>
              <a:t>заседании областной комиссии МЗ КО.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tx1"/>
                </a:solidFill>
              </a:rPr>
              <a:t>Проводятся семинары для специалистов по </a:t>
            </a:r>
            <a:r>
              <a:rPr lang="ru-RU" sz="1100" b="1" dirty="0" err="1">
                <a:solidFill>
                  <a:schemeClr val="tx1"/>
                </a:solidFill>
              </a:rPr>
              <a:t>социальн</a:t>
            </a:r>
            <a:r>
              <a:rPr lang="ru-RU" sz="1100" b="1" dirty="0">
                <a:solidFill>
                  <a:schemeClr val="tx1"/>
                </a:solidFill>
              </a:rPr>
              <a:t>. работе, психологов, педагогов и медицинских работников.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tx1"/>
                </a:solidFill>
              </a:rPr>
              <a:t>Проводятся в СМИ профилактические программы, телевизионные и радио-  репортажи , публикации в прессе, пресс-конференции, размещение информации на информационных порталах, на общественном транспорте, на стационарных рекламных конструкциях по вопросам ВИЧ/СПИД 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tx1"/>
                </a:solidFill>
              </a:rPr>
              <a:t>Растиражированы информационно-просветительские материалы (2018 г. – 92 800 экз.)</a:t>
            </a:r>
            <a:endParaRPr lang="ru-RU" sz="1100" dirty="0">
              <a:solidFill>
                <a:srgbClr val="C00000"/>
              </a:solidFill>
            </a:endParaRPr>
          </a:p>
          <a:p>
            <a:endParaRPr lang="ru-RU" sz="1100" dirty="0">
              <a:solidFill>
                <a:srgbClr val="C00000"/>
              </a:solidFill>
            </a:endParaRPr>
          </a:p>
          <a:p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77219" y="1183432"/>
            <a:ext cx="3962733" cy="66139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0000"/>
              </a:buClr>
              <a:buSzPct val="100000"/>
            </a:pPr>
            <a:r>
              <a:rPr lang="ru-RU" b="1" dirty="0">
                <a:solidFill>
                  <a:schemeClr val="tx1"/>
                </a:solidFill>
                <a:latin typeface="Arial" charset="0"/>
                <a:ea typeface="Microsoft YaHei" pitchFamily="32" charset="-122"/>
              </a:rPr>
              <a:t>За 6 мес.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icrosoft YaHei" pitchFamily="32" charset="-122"/>
              </a:rPr>
              <a:t> 2019 г. прошло 40 родов 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icrosoft YaHei" pitchFamily="32" charset="-122"/>
              </a:rPr>
              <a:t>у </a:t>
            </a:r>
            <a:r>
              <a:rPr lang="ru-RU" b="1" dirty="0">
                <a:solidFill>
                  <a:schemeClr val="tx1"/>
                </a:solidFill>
                <a:latin typeface="Arial" charset="0"/>
                <a:ea typeface="Microsoft YaHei" pitchFamily="32" charset="-122"/>
              </a:rPr>
              <a:t>ВИЧ-инфицированных женщин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99801" y="5774108"/>
            <a:ext cx="4049640" cy="895251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1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Microsoft YaHei" pitchFamily="32" charset="-122"/>
              </a:rPr>
              <a:t>Причины не </a:t>
            </a:r>
            <a:r>
              <a:rPr kumimoji="0" lang="ru-RU" sz="11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Microsoft YaHei" pitchFamily="32" charset="-122"/>
              </a:rPr>
              <a:t>проведения антенатальной профилактики: </a:t>
            </a:r>
            <a:r>
              <a:rPr lang="ru-RU" sz="1100" b="1" dirty="0">
                <a:solidFill>
                  <a:srgbClr val="C00000"/>
                </a:solidFill>
                <a:latin typeface="Arial" charset="0"/>
                <a:ea typeface="Microsoft YaHei" pitchFamily="32" charset="-122"/>
              </a:rPr>
              <a:t>2</a:t>
            </a:r>
            <a:r>
              <a:rPr lang="ru-RU" sz="1100" b="1" baseline="0" dirty="0">
                <a:solidFill>
                  <a:srgbClr val="C00000"/>
                </a:solidFill>
                <a:latin typeface="Arial" charset="0"/>
                <a:ea typeface="Microsoft YaHei" pitchFamily="32" charset="-122"/>
              </a:rPr>
              <a:t> случая – </a:t>
            </a:r>
            <a:r>
              <a:rPr lang="ru-RU" sz="1100" b="1" dirty="0">
                <a:solidFill>
                  <a:srgbClr val="C00000"/>
                </a:solidFill>
                <a:latin typeface="Arial" charset="0"/>
                <a:ea typeface="Microsoft YaHei" pitchFamily="32" charset="-122"/>
              </a:rPr>
              <a:t> 5,0</a:t>
            </a:r>
            <a:r>
              <a:rPr lang="ru-RU" sz="1100" b="1" baseline="0" dirty="0">
                <a:solidFill>
                  <a:srgbClr val="C00000"/>
                </a:solidFill>
                <a:latin typeface="Arial" charset="0"/>
                <a:ea typeface="Microsoft YaHei" pitchFamily="32" charset="-122"/>
              </a:rPr>
              <a:t>%</a:t>
            </a:r>
          </a:p>
          <a:p>
            <a:pPr marL="171450" indent="-171450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rgbClr val="C00000"/>
                </a:solidFill>
              </a:rPr>
              <a:t>не показал тест экспресс диагностики</a:t>
            </a:r>
          </a:p>
          <a:p>
            <a:pPr marL="171450" indent="-171450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rgbClr val="C00000"/>
                </a:solidFill>
                <a:latin typeface="Arial" charset="0"/>
                <a:ea typeface="Microsoft YaHei" pitchFamily="32" charset="-122"/>
              </a:rPr>
              <a:t>п</a:t>
            </a:r>
            <a:r>
              <a:rPr lang="ru-RU" sz="1100" b="1" baseline="0" dirty="0">
                <a:solidFill>
                  <a:srgbClr val="C00000"/>
                </a:solidFill>
                <a:latin typeface="Arial" charset="0"/>
                <a:ea typeface="Microsoft YaHei" pitchFamily="32" charset="-122"/>
              </a:rPr>
              <a:t>рошла трех этапную Х/П,</a:t>
            </a:r>
            <a:r>
              <a:rPr lang="ru-RU" sz="1100" b="1" dirty="0">
                <a:solidFill>
                  <a:srgbClr val="C00000"/>
                </a:solidFill>
                <a:latin typeface="Arial" charset="0"/>
                <a:ea typeface="Microsoft YaHei" pitchFamily="32" charset="-122"/>
              </a:rPr>
              <a:t> но прошла передача ВИЧ-инфекции ребенку </a:t>
            </a:r>
            <a:endParaRPr lang="ru-RU" sz="1100" b="1" baseline="0" dirty="0">
              <a:solidFill>
                <a:srgbClr val="C00000"/>
              </a:solidFill>
              <a:latin typeface="Arial" charset="0"/>
              <a:ea typeface="Microsoft YaHei" pitchFamily="32" charset="-122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icrosoft YaHei" pitchFamily="32" charset="-122"/>
              </a:rPr>
              <a:t> </a:t>
            </a:r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7040930"/>
              </p:ext>
            </p:extLst>
          </p:nvPr>
        </p:nvGraphicFramePr>
        <p:xfrm>
          <a:off x="177219" y="1844824"/>
          <a:ext cx="2443338" cy="1296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Овал 9"/>
          <p:cNvSpPr/>
          <p:nvPr/>
        </p:nvSpPr>
        <p:spPr bwMode="auto">
          <a:xfrm>
            <a:off x="2701869" y="2604448"/>
            <a:ext cx="1080120" cy="486928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sz="1050" b="1" dirty="0">
                <a:solidFill>
                  <a:srgbClr val="EEF30D"/>
                </a:solidFill>
                <a:latin typeface="Tahoma" pitchFamily="34" charset="0"/>
                <a:cs typeface="Tahoma" pitchFamily="34" charset="0"/>
              </a:rPr>
              <a:t>Цель не более 1,5%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699791" y="1844824"/>
            <a:ext cx="1433259" cy="72008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icrosoft YaHei" pitchFamily="32" charset="-122"/>
              </a:rPr>
              <a:t>Частота передачи ВИЧ-инфекции от матери ребенку</a:t>
            </a:r>
          </a:p>
        </p:txBody>
      </p:sp>
    </p:spTree>
    <p:extLst>
      <p:ext uri="{BB962C8B-B14F-4D97-AF65-F5344CB8AC3E}">
        <p14:creationId xmlns:p14="http://schemas.microsoft.com/office/powerpoint/2010/main" val="3773116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790383" cy="495292"/>
          </a:xfrm>
        </p:spPr>
        <p:txBody>
          <a:bodyPr/>
          <a:lstStyle/>
          <a:p>
            <a:r>
              <a:rPr lang="ru-RU" sz="2000" b="1" dirty="0">
                <a:solidFill>
                  <a:schemeClr val="bg1"/>
                </a:solidFill>
              </a:rPr>
              <a:t>ОРГАНИЗАЦИЯ МЕДИЦИНСКОЙ ПОМОЩИ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340769"/>
            <a:ext cx="4680520" cy="5184576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333399">
                  <a:lumMod val="50000"/>
                </a:srgb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333399">
                  <a:lumMod val="50000"/>
                </a:srgbClr>
              </a:solidFill>
            </a:endParaRPr>
          </a:p>
          <a:p>
            <a:endParaRPr lang="ru-RU" sz="1400" dirty="0"/>
          </a:p>
        </p:txBody>
      </p: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147879" y="1172925"/>
            <a:ext cx="5000185" cy="5539978"/>
          </a:xfrm>
          <a:prstGeom prst="rect">
            <a:avLst/>
          </a:prstGeom>
          <a:solidFill>
            <a:srgbClr val="FFFFB7">
              <a:alpha val="68000"/>
            </a:srgbClr>
          </a:solidFill>
          <a:ln w="19050">
            <a:solidFill>
              <a:srgbClr val="CC3300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400" b="1" dirty="0">
                <a:solidFill>
                  <a:srgbClr val="7030A0"/>
                </a:solidFill>
              </a:rPr>
              <a:t>  </a:t>
            </a:r>
            <a:r>
              <a:rPr lang="ru-RU" sz="1200" b="1" dirty="0">
                <a:solidFill>
                  <a:srgbClr val="7030A0"/>
                </a:solidFill>
                <a:latin typeface="+mn-lt"/>
              </a:rPr>
              <a:t>Создана трехуровневая система оказания медицинской помощи женщинам и детям </a:t>
            </a: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rgbClr val="7030A0"/>
                </a:solidFill>
                <a:latin typeface="+mn-lt"/>
              </a:rPr>
              <a:t> Сформированы потоки беременных женщин в</a:t>
            </a:r>
            <a:r>
              <a:rPr lang="en-US" sz="12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ru-RU" sz="1200" b="1" dirty="0">
                <a:solidFill>
                  <a:srgbClr val="7030A0"/>
                </a:solidFill>
                <a:latin typeface="+mn-lt"/>
              </a:rPr>
              <a:t>зависимости от степени риска при </a:t>
            </a:r>
            <a:r>
              <a:rPr lang="ru-RU" sz="1200" b="1" dirty="0" err="1">
                <a:solidFill>
                  <a:srgbClr val="7030A0"/>
                </a:solidFill>
                <a:latin typeface="+mn-lt"/>
              </a:rPr>
              <a:t>родоразрешении</a:t>
            </a:r>
            <a:endParaRPr lang="ru-RU" sz="1200" b="1" dirty="0">
              <a:solidFill>
                <a:srgbClr val="7030A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rgbClr val="7030A0"/>
                </a:solidFill>
              </a:rPr>
              <a:t> Организована работа двух дистанционных  консультативных центров с выездными бригадами для женщин и детей на базе Регионального перинатального центра</a:t>
            </a: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rgbClr val="7030A0"/>
                </a:solidFill>
                <a:cs typeface="Times New Roman" panose="02020603050405020304" pitchFamily="18" charset="0"/>
              </a:rPr>
              <a:t>Ежедневно</a:t>
            </a:r>
            <a:r>
              <a:rPr lang="ru-RU" sz="12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ru-RU" sz="1200" b="1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проводятся селекторные совещания с учреждениями области по вопросам оказания медицинской</a:t>
            </a:r>
            <a:r>
              <a:rPr lang="en-US" sz="1200" b="1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помощи женщинам и детям</a:t>
            </a: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Осуществляется централизованный мониторинг беременных женщин группы высокого риска на базе РПЦ</a:t>
            </a: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Проводится мониторинг критических материнских случаев с ежемесячным анализом. Все случаи разбираются на совете в Министерстве здравоохранения Калининградской области</a:t>
            </a: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rgbClr val="7030A0"/>
                </a:solidFill>
                <a:latin typeface="+mn-lt"/>
              </a:rPr>
              <a:t>Работает 3 Центра женского здоровья (Областная клиническая больница, Черняховская ЦРБ, Советская ЦГБ)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rgbClr val="7030A0"/>
                </a:solidFill>
                <a:cs typeface="Times New Roman" panose="02020603050405020304" pitchFamily="18" charset="0"/>
              </a:rPr>
              <a:t>Организовано проведение </a:t>
            </a:r>
            <a:r>
              <a:rPr lang="ru-RU" sz="12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пренатальной</a:t>
            </a:r>
            <a:r>
              <a:rPr lang="ru-RU" sz="1200" b="1" dirty="0">
                <a:solidFill>
                  <a:srgbClr val="7030A0"/>
                </a:solidFill>
                <a:cs typeface="Times New Roman" panose="02020603050405020304" pitchFamily="18" charset="0"/>
              </a:rPr>
              <a:t> (дородовой) диагностики нарушения развития ребенка в 1 и 2 триместрах на базе медико-генетической консультации РПЦ (приказ МЗ КО от 20.12.2018 № 737)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rgbClr val="7030A0"/>
                </a:solidFill>
                <a:cs typeface="Times New Roman" panose="02020603050405020304" pitchFamily="18" charset="0"/>
              </a:rPr>
              <a:t>Работает кабинет катамнестического наблюдения детей с перинатальной патологией, в 2019 г. состоит под наблюдением 197 детей (2018 г. – 207 детей)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rgbClr val="7030A0"/>
                </a:solidFill>
                <a:cs typeface="Times New Roman" panose="02020603050405020304" pitchFamily="18" charset="0"/>
              </a:rPr>
              <a:t>Внедрены клинические рекомендации (протоколы) МЗ РФ (приказ МЗ КО от 11.12.2018 № 706 и от 11.04.2019 № 245)</a:t>
            </a:r>
          </a:p>
          <a:p>
            <a:pPr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endParaRPr lang="ru-RU" sz="13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2080" y="1187988"/>
            <a:ext cx="3672408" cy="5494137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rgbClr val="FA0000"/>
            </a:solidFill>
          </a:ln>
        </p:spPr>
        <p:txBody>
          <a:bodyPr/>
          <a:lstStyle/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rgbClr val="7030A0"/>
                </a:solidFill>
                <a:cs typeface="Times New Roman" panose="02020603050405020304" pitchFamily="18" charset="0"/>
              </a:rPr>
              <a:t>Проводится вакцинация </a:t>
            </a:r>
            <a:r>
              <a:rPr lang="en-US" sz="1200" b="1" dirty="0">
                <a:solidFill>
                  <a:srgbClr val="7030A0"/>
                </a:solidFill>
                <a:cs typeface="Times New Roman" panose="02020603050405020304" pitchFamily="18" charset="0"/>
              </a:rPr>
              <a:t>Rh</a:t>
            </a:r>
            <a:r>
              <a:rPr lang="ru-RU" sz="1200" b="1" dirty="0">
                <a:solidFill>
                  <a:srgbClr val="7030A0"/>
                </a:solidFill>
                <a:cs typeface="Times New Roman" pitchFamily="18" charset="0"/>
              </a:rPr>
              <a:t>-</a:t>
            </a:r>
            <a:r>
              <a:rPr lang="ru-RU" sz="1200" b="1" dirty="0" err="1">
                <a:solidFill>
                  <a:srgbClr val="7030A0"/>
                </a:solidFill>
                <a:cs typeface="Times New Roman" pitchFamily="18" charset="0"/>
              </a:rPr>
              <a:t>отрицат</a:t>
            </a:r>
            <a:r>
              <a:rPr lang="ru-RU" sz="1200" b="1" dirty="0">
                <a:solidFill>
                  <a:srgbClr val="7030A0"/>
                </a:solidFill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7030A0"/>
                </a:solidFill>
                <a:cs typeface="Times New Roman" pitchFamily="18" charset="0"/>
              </a:rPr>
              <a:t>беременных женщин антирезусным иммуноглобулином, с 2017 года выполняется внутриутробная трансфузия крови при ГБП (с 2017 года выполнено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7030A0"/>
                </a:solidFill>
                <a:cs typeface="Times New Roman" pitchFamily="18" charset="0"/>
              </a:rPr>
              <a:t>14 трансфузий)     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rgbClr val="7030A0"/>
                </a:solidFill>
                <a:cs typeface="Times New Roman" pitchFamily="18" charset="0"/>
              </a:rPr>
              <a:t>Специалисты РПЦ проводят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7030A0"/>
                </a:solidFill>
                <a:cs typeface="Times New Roman" pitchFamily="18" charset="0"/>
              </a:rPr>
              <a:t>организационно-методическую работу в МО области (выезды по графику 6 мес. 2019 г. – 8 МО (2018 г. – 18 МО)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rgbClr val="7030A0"/>
                </a:solidFill>
                <a:cs typeface="Times New Roman" pitchFamily="18" charset="0"/>
              </a:rPr>
              <a:t>Начата организация работы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7030A0"/>
                </a:solidFill>
                <a:cs typeface="Times New Roman" pitchFamily="18" charset="0"/>
              </a:rPr>
              <a:t>амбулаторной службы по Программе повышения эффективности </a:t>
            </a:r>
            <a:r>
              <a:rPr lang="ru-RU" sz="1200" b="1" spc="-5" dirty="0">
                <a:solidFill>
                  <a:srgbClr val="7030A0"/>
                </a:solidFill>
                <a:cs typeface="Times New Roman" pitchFamily="18" charset="0"/>
              </a:rPr>
              <a:t>работы</a:t>
            </a:r>
            <a:r>
              <a:rPr lang="ru-RU" sz="1200" b="1" spc="-85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ru-RU" sz="1200" b="1" spc="-5" dirty="0">
                <a:solidFill>
                  <a:srgbClr val="7030A0"/>
                </a:solidFill>
                <a:cs typeface="Times New Roman" pitchFamily="18" charset="0"/>
              </a:rPr>
              <a:t>женской</a:t>
            </a:r>
            <a:r>
              <a:rPr lang="ru-RU" sz="1200" b="1" spc="-87" dirty="0">
                <a:solidFill>
                  <a:srgbClr val="7030A0"/>
                </a:solidFill>
                <a:cs typeface="Times New Roman" pitchFamily="18" charset="0"/>
              </a:rPr>
              <a:t> консультации на основе внедрения организационных «бережливых» технологий </a:t>
            </a:r>
            <a:r>
              <a:rPr lang="ru-RU" sz="1200" b="1" dirty="0">
                <a:solidFill>
                  <a:srgbClr val="7030A0"/>
                </a:solidFill>
                <a:cs typeface="Times New Roman" pitchFamily="18" charset="0"/>
              </a:rPr>
              <a:t>(письмо МЗ КО от 01.04.2019 № 01-06/1307)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rgbClr val="7030A0"/>
                </a:solidFill>
                <a:cs typeface="Times New Roman" pitchFamily="18" charset="0"/>
              </a:rPr>
              <a:t>Внедрена классификация операций КС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7030A0"/>
                </a:solidFill>
                <a:cs typeface="Times New Roman" pitchFamily="18" charset="0"/>
              </a:rPr>
              <a:t>по шкале М. </a:t>
            </a:r>
            <a:r>
              <a:rPr lang="ru-RU" sz="1200" b="1" dirty="0" err="1">
                <a:solidFill>
                  <a:srgbClr val="7030A0"/>
                </a:solidFill>
                <a:cs typeface="Times New Roman" pitchFamily="18" charset="0"/>
              </a:rPr>
              <a:t>Робсона</a:t>
            </a:r>
            <a:r>
              <a:rPr lang="ru-RU" sz="1200" b="1" dirty="0">
                <a:solidFill>
                  <a:srgbClr val="7030A0"/>
                </a:solidFill>
                <a:cs typeface="Times New Roman" pitchFamily="18" charset="0"/>
              </a:rPr>
              <a:t> (письмо МЗ КО от 01.04.2019 № 01-06/1305)</a:t>
            </a:r>
            <a:endParaRPr lang="ru-RU" sz="1400" b="1" dirty="0">
              <a:solidFill>
                <a:schemeClr val="accent2"/>
              </a:solidFill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  <a:cs typeface="Times New Roman" pitchFamily="18" charset="0"/>
              </a:rPr>
              <a:t>Планируется: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250" b="1" dirty="0">
                <a:solidFill>
                  <a:srgbClr val="C00000"/>
                </a:solidFill>
              </a:rPr>
              <a:t>Организовать дистанционное динамическое наблюдение за состоянием беременных женщин группы среднего риска на базе родильных домов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50" b="1" dirty="0">
                <a:solidFill>
                  <a:srgbClr val="C00000"/>
                </a:solidFill>
              </a:rPr>
              <a:t>г. Калининграда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250" b="1" dirty="0">
                <a:solidFill>
                  <a:srgbClr val="C00000"/>
                </a:solidFill>
              </a:rPr>
              <a:t>Актуализировать приказ по маршрутизации женщин на роды</a:t>
            </a:r>
          </a:p>
        </p:txBody>
      </p:sp>
    </p:spTree>
    <p:extLst>
      <p:ext uri="{BB962C8B-B14F-4D97-AF65-F5344CB8AC3E}">
        <p14:creationId xmlns:p14="http://schemas.microsoft.com/office/powerpoint/2010/main" val="8600757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764704"/>
            <a:ext cx="8221662" cy="360040"/>
          </a:xfrm>
        </p:spPr>
        <p:txBody>
          <a:bodyPr/>
          <a:lstStyle/>
          <a:p>
            <a:r>
              <a:rPr lang="ru-RU" sz="2000" b="1" dirty="0">
                <a:solidFill>
                  <a:schemeClr val="bg1"/>
                </a:solidFill>
              </a:rPr>
              <a:t>Вакцинация беременных женщин против гриппа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283968" y="1196752"/>
            <a:ext cx="4752528" cy="532859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b="1" dirty="0">
                <a:solidFill>
                  <a:srgbClr val="FA0000"/>
                </a:solidFill>
                <a:latin typeface="Arial" charset="0"/>
                <a:ea typeface="Microsoft YaHei" pitchFamily="32" charset="-122"/>
              </a:rPr>
              <a:t>Организовано:</a:t>
            </a:r>
          </a:p>
          <a:p>
            <a:pPr marR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</a:pPr>
            <a:r>
              <a:rPr lang="ru-RU" b="1" dirty="0">
                <a:solidFill>
                  <a:srgbClr val="C00000"/>
                </a:solidFill>
                <a:latin typeface="Arial" charset="0"/>
                <a:ea typeface="Microsoft YaHei" pitchFamily="32" charset="-122"/>
              </a:rPr>
              <a:t>Созданы нормативно-правовые документы:</a:t>
            </a:r>
          </a:p>
          <a:p>
            <a:pPr marL="171450" marR="0" indent="-17145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</a:pPr>
            <a:r>
              <a:rPr lang="ru-RU" b="1" dirty="0">
                <a:solidFill>
                  <a:schemeClr val="tx1"/>
                </a:solidFill>
                <a:latin typeface="Arial" charset="0"/>
                <a:ea typeface="Microsoft YaHei" pitchFamily="32" charset="-122"/>
              </a:rPr>
              <a:t>приказ МЗ К0 от 30.07.2018 № 405 «Об организации и</a:t>
            </a:r>
          </a:p>
          <a:p>
            <a:pPr marR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</a:pPr>
            <a:r>
              <a:rPr lang="ru-RU" b="1" dirty="0">
                <a:solidFill>
                  <a:schemeClr val="tx1"/>
                </a:solidFill>
                <a:latin typeface="Arial" charset="0"/>
                <a:ea typeface="Microsoft YaHei" pitchFamily="32" charset="-122"/>
              </a:rPr>
              <a:t>проведении медико-профилактических мероприятий по ограничению распространения ОРВИ и гриппа среди населения области в эпидемиологическом сезоне 2018-2019 годов» </a:t>
            </a:r>
          </a:p>
          <a:p>
            <a:pPr marL="171450" marR="0" indent="-17145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</a:pPr>
            <a:r>
              <a:rPr lang="ru-RU" b="1" dirty="0">
                <a:solidFill>
                  <a:schemeClr val="tx1"/>
                </a:solidFill>
                <a:latin typeface="Arial" charset="0"/>
                <a:ea typeface="Microsoft YaHei" pitchFamily="32" charset="-122"/>
              </a:rPr>
              <a:t>приказ МЗ КО от 12.11.2018 № 629 «О распределении</a:t>
            </a:r>
          </a:p>
          <a:p>
            <a:pPr marR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</a:pPr>
            <a:r>
              <a:rPr lang="ru-RU" b="1" dirty="0">
                <a:solidFill>
                  <a:schemeClr val="tx1"/>
                </a:solidFill>
                <a:latin typeface="Arial" charset="0"/>
                <a:ea typeface="Microsoft YaHei" pitchFamily="32" charset="-122"/>
              </a:rPr>
              <a:t>вакцинации против гриппа для иммунизации беременных КО в 2018 году»</a:t>
            </a:r>
          </a:p>
          <a:p>
            <a:pPr marL="171450" marR="0" indent="-17145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/>
            </a:pPr>
            <a:r>
              <a:rPr lang="ru-RU" b="1" dirty="0">
                <a:solidFill>
                  <a:schemeClr val="tx1"/>
                </a:solidFill>
              </a:rPr>
              <a:t>Разработан «Оперативный план лечебно-</a:t>
            </a:r>
          </a:p>
          <a:p>
            <a:pPr marR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</a:pPr>
            <a:r>
              <a:rPr lang="ru-RU" b="1" dirty="0">
                <a:solidFill>
                  <a:schemeClr val="tx1"/>
                </a:solidFill>
              </a:rPr>
              <a:t>диагностических мероприятий на период эпидемиологического неблагополучия по ОРВИ и гриппу в эпидемиологическом сезоне 2018 года» </a:t>
            </a:r>
          </a:p>
          <a:p>
            <a:pPr marR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</a:pPr>
            <a:r>
              <a:rPr lang="ru-RU" b="1" u="sng" dirty="0">
                <a:solidFill>
                  <a:srgbClr val="C00000"/>
                </a:solidFill>
              </a:rPr>
              <a:t>В </a:t>
            </a:r>
            <a:r>
              <a:rPr lang="ru-RU" b="1" u="sng" dirty="0" err="1">
                <a:solidFill>
                  <a:srgbClr val="C00000"/>
                </a:solidFill>
              </a:rPr>
              <a:t>предэпидемический</a:t>
            </a:r>
            <a:r>
              <a:rPr lang="ru-RU" b="1" u="sng" dirty="0">
                <a:solidFill>
                  <a:srgbClr val="C00000"/>
                </a:solidFill>
              </a:rPr>
              <a:t> период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/>
                </a:solidFill>
              </a:rPr>
              <a:t>Повышение информированности населения: прямая линия с населением со СМИ, прокат роликов на мониторах, работа специалистов в школах здоровья, школах матери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/>
                </a:solidFill>
              </a:rPr>
              <a:t>Проведение кустовых обучающих семинаров, </a:t>
            </a:r>
            <a:r>
              <a:rPr lang="ru-RU" b="1" dirty="0" err="1">
                <a:solidFill>
                  <a:schemeClr val="tx1"/>
                </a:solidFill>
              </a:rPr>
              <a:t>видеоселекторных</a:t>
            </a:r>
            <a:r>
              <a:rPr lang="ru-RU" b="1" dirty="0">
                <a:solidFill>
                  <a:schemeClr val="tx1"/>
                </a:solidFill>
              </a:rPr>
              <a:t> совещаний, конференций для специалистов учреждений здравоохранения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b="1" dirty="0">
                <a:solidFill>
                  <a:srgbClr val="C00000"/>
                </a:solidFill>
              </a:rPr>
              <a:t>Проведение вакцинации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/>
                </a:solidFill>
              </a:rPr>
              <a:t>До поступления вакцины утверждается разнарядка по медицинским организациям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/>
                </a:solidFill>
              </a:rPr>
              <a:t>Изменяется график работы поликлиник (суббота) 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/>
                </a:solidFill>
              </a:rPr>
              <a:t>Работа выездных прививочных мобильных бригад из МО 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/>
                </a:solidFill>
              </a:rPr>
              <a:t>Осуществляется еженедельный мониторинг исполнения планов вакцинации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57984"/>
              </p:ext>
            </p:extLst>
          </p:nvPr>
        </p:nvGraphicFramePr>
        <p:xfrm>
          <a:off x="107504" y="1221113"/>
          <a:ext cx="4032448" cy="14302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7468">
                <a:tc gridSpan="6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Иммунизация беременных женщин против гриппа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2017 и 2018 год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471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Беременные женщины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Численность контингента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План прививок  против гриппа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Привито от плана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% выполнения плана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Охват контингента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273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+mn-ea"/>
                        </a:rPr>
                        <a:t>1200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273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22,8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9,1%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273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+mn-ea"/>
                        </a:rPr>
                        <a:t>1200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+mn-ea"/>
                        </a:rPr>
                        <a:t>1205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100,0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40,0%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 bwMode="auto">
          <a:xfrm>
            <a:off x="129422" y="4710115"/>
            <a:ext cx="4032448" cy="72008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icrosoft YaHei" pitchFamily="32" charset="-122"/>
              </a:rPr>
              <a:t>Среди привитых беременных женщин случаев заболеваний</a:t>
            </a:r>
            <a:r>
              <a:rPr kumimoji="0" lang="ru-RU" sz="11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icrosoft YaHei" pitchFamily="32" charset="-122"/>
              </a:rPr>
              <a:t> гриппом не зарегистрировано.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100" b="1" dirty="0">
                <a:solidFill>
                  <a:schemeClr val="tx1"/>
                </a:solidFill>
                <a:latin typeface="Arial" charset="0"/>
                <a:ea typeface="Microsoft YaHei" pitchFamily="32" charset="-122"/>
              </a:rPr>
              <a:t>Случаев тяжелой пневмонии среди беременных женщин в 2018 г. не зарегистрировано. </a:t>
            </a:r>
            <a:endParaRPr kumimoji="0" lang="ru-RU" sz="1100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icrosoft YaHei" pitchFamily="32" charset="-122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29422" y="2691077"/>
            <a:ext cx="4032448" cy="19793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0000"/>
              </a:buClr>
              <a:buSzPct val="100000"/>
            </a:pPr>
            <a:r>
              <a:rPr lang="ru-RU" sz="1050" b="1" u="sng" dirty="0">
                <a:solidFill>
                  <a:srgbClr val="C00000"/>
                </a:solidFill>
              </a:rPr>
              <a:t>В эпидемиологический период: 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050" b="1" dirty="0">
                <a:solidFill>
                  <a:schemeClr val="tx1"/>
                </a:solidFill>
              </a:rPr>
              <a:t>вводится ежедневный оперативный мониторинг заболеваемости гриппом и ОРВИ, в том числе, среди беременных женщин с информацией по назначению противовирусных препаратов и их обеспечения, переводом на ИВЛ, этиологической расшифровкой и сведений о вакцинации против гриппа 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050" b="1" dirty="0">
                <a:solidFill>
                  <a:schemeClr val="tx1"/>
                </a:solidFill>
              </a:rPr>
              <a:t>проводится  лабораторный мониторинг за циркуляцией вирусов гриппа и ОРВИ, в том числе среди беременных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050" b="1" dirty="0">
                <a:solidFill>
                  <a:schemeClr val="tx1"/>
                </a:solidFill>
              </a:rPr>
              <a:t>проводятся ежедневные селекторные совещания по ОРВИ, гриппу, пневмониям 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29422" y="5469862"/>
            <a:ext cx="4032448" cy="123076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100" b="1" dirty="0">
                <a:solidFill>
                  <a:srgbClr val="C00000"/>
                </a:solidFill>
                <a:latin typeface="Arial" charset="0"/>
                <a:ea typeface="Microsoft YaHei" pitchFamily="32" charset="-122"/>
              </a:rPr>
              <a:t>С 2018 года организован ежедневный клинический мониторинг тяжелых пневмоний, ежедневные селекторные совещания.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100" b="1" dirty="0">
                <a:solidFill>
                  <a:srgbClr val="C00000"/>
                </a:solidFill>
                <a:latin typeface="Arial" charset="0"/>
                <a:ea typeface="Microsoft YaHei" pitchFamily="32" charset="-122"/>
              </a:rPr>
              <a:t>В 2019 году организован на базе БСМП круглосуточный дистанционный консультативный центр анестезиологии и реанимации, в </a:t>
            </a:r>
            <a:r>
              <a:rPr lang="ru-RU" sz="1100" b="1" dirty="0" err="1">
                <a:solidFill>
                  <a:srgbClr val="C00000"/>
                </a:solidFill>
                <a:latin typeface="Arial" charset="0"/>
                <a:ea typeface="Microsoft YaHei" pitchFamily="32" charset="-122"/>
              </a:rPr>
              <a:t>т.ч</a:t>
            </a:r>
            <a:r>
              <a:rPr lang="ru-RU" sz="1100" b="1" dirty="0">
                <a:solidFill>
                  <a:srgbClr val="C00000"/>
                </a:solidFill>
                <a:latin typeface="Arial" charset="0"/>
                <a:ea typeface="Microsoft YaHei" pitchFamily="32" charset="-122"/>
              </a:rPr>
              <a:t>. по пневмониям.</a:t>
            </a:r>
            <a:endParaRPr kumimoji="0" lang="ru-RU" sz="1100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icrosoft YaHei" pitchFamily="32" charset="-122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64603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719064" y="692696"/>
            <a:ext cx="8424936" cy="57606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ru-RU" sz="1400" b="1" dirty="0"/>
              <a:t>Обеспечение доступности квалифицированной медицинской помощи </a:t>
            </a:r>
          </a:p>
          <a:p>
            <a:pPr algn="ctr" eaLnBrk="1" hangingPunct="1">
              <a:buClr>
                <a:srgbClr val="000000"/>
              </a:buClr>
              <a:buSzPct val="100000"/>
            </a:pPr>
            <a:r>
              <a:rPr lang="ru-RU" sz="1400" b="1" dirty="0"/>
              <a:t>при лечении бесплодия методом ЭКО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97783" y="1268761"/>
            <a:ext cx="4302209" cy="5293756"/>
          </a:xfrm>
          <a:prstGeom prst="rect">
            <a:avLst/>
          </a:prstGeom>
          <a:solidFill>
            <a:srgbClr val="FFFFCC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Microsoft YaHei" pitchFamily="32" charset="-122"/>
              </a:rPr>
              <a:t>Мероприятия по организации обследования бесплодных</a:t>
            </a:r>
            <a:r>
              <a:rPr kumimoji="0" lang="ru-RU" sz="14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Microsoft YaHei" pitchFamily="32" charset="-122"/>
              </a:rPr>
              <a:t> супружеских пар и </a:t>
            </a:r>
            <a:r>
              <a:rPr lang="ru-RU" sz="1400" b="1" dirty="0">
                <a:solidFill>
                  <a:srgbClr val="C00000"/>
                </a:solidFill>
                <a:latin typeface="Arial" charset="0"/>
                <a:ea typeface="Microsoft YaHei" pitchFamily="32" charset="-122"/>
              </a:rPr>
              <a:t>лечения бесплодия методом ЭКО</a:t>
            </a:r>
            <a:r>
              <a:rPr kumimoji="0" lang="ru-RU" sz="14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Microsoft YaHei" pitchFamily="32" charset="-122"/>
              </a:rPr>
              <a:t>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Microsoft YaHei" pitchFamily="32" charset="-122"/>
            </a:endParaRPr>
          </a:p>
          <a:p>
            <a:pPr indent="180975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300" b="1" dirty="0">
                <a:solidFill>
                  <a:schemeClr val="tx1"/>
                </a:solidFill>
                <a:latin typeface="Arial" charset="0"/>
                <a:ea typeface="Microsoft YaHei" pitchFamily="32" charset="-122"/>
              </a:rPr>
              <a:t>Приказ МЗ КО от 04.10.2017 № 475 «Об организации оказания специализированной медицинской помощи при лечении бесплодия с применением ВРТ в рамках территориальной программы государственных гарантий бесплатного оказания гражданам медицинской помощи в Калининградской области» (алгоритмы, маршрутизация обследования на амбулаторном этапе, комиссия МЗ КО по отбору пациентов).</a:t>
            </a:r>
          </a:p>
          <a:p>
            <a:pPr indent="180975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endParaRPr lang="ru-RU" sz="1300" b="1" dirty="0">
              <a:solidFill>
                <a:schemeClr val="tx1"/>
              </a:solidFill>
              <a:latin typeface="Arial" charset="0"/>
              <a:ea typeface="Microsoft YaHei" pitchFamily="32" charset="-122"/>
            </a:endParaRPr>
          </a:p>
          <a:p>
            <a:pPr indent="180975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300" b="1" dirty="0">
                <a:solidFill>
                  <a:schemeClr val="tx1"/>
                </a:solidFill>
                <a:latin typeface="Arial" charset="0"/>
                <a:ea typeface="Microsoft YaHei" pitchFamily="32" charset="-122"/>
              </a:rPr>
              <a:t>Организован специализированный прием граждан с бесплодием в женских консультациях МО (г. Калининград,  Советская ЦГБ, </a:t>
            </a:r>
            <a:r>
              <a:rPr lang="ru-RU" sz="1300" b="1" dirty="0" err="1">
                <a:solidFill>
                  <a:schemeClr val="tx1"/>
                </a:solidFill>
                <a:latin typeface="Arial" charset="0"/>
                <a:ea typeface="Microsoft YaHei" pitchFamily="32" charset="-122"/>
              </a:rPr>
              <a:t>Гусевская</a:t>
            </a:r>
            <a:r>
              <a:rPr lang="ru-RU" sz="1300" b="1" dirty="0">
                <a:solidFill>
                  <a:schemeClr val="tx1"/>
                </a:solidFill>
                <a:latin typeface="Arial" charset="0"/>
                <a:ea typeface="Microsoft YaHei" pitchFamily="32" charset="-122"/>
              </a:rPr>
              <a:t>, Черняховская, Балтийская ЦРБ) и в консультативной поликлиники РПЦ. </a:t>
            </a:r>
          </a:p>
          <a:p>
            <a:pPr marL="171450" indent="-171450" eaLnBrk="1" hangingPunct="1"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endParaRPr lang="ru-RU" sz="1300" b="1" dirty="0">
              <a:solidFill>
                <a:schemeClr val="tx1"/>
              </a:solidFill>
              <a:latin typeface="Arial" charset="0"/>
              <a:ea typeface="Microsoft YaHei" pitchFamily="32" charset="-122"/>
            </a:endParaRPr>
          </a:p>
          <a:p>
            <a:pPr marL="171450" indent="-171450" eaLnBrk="1" hangingPunct="1"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ru-RU" sz="1300" b="1" dirty="0">
                <a:solidFill>
                  <a:schemeClr val="tx1"/>
                </a:solidFill>
                <a:latin typeface="Arial" charset="0"/>
                <a:ea typeface="Microsoft YaHei" pitchFamily="32" charset="-122"/>
              </a:rPr>
              <a:t>Организовано обследование бесплодных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300" b="1" dirty="0">
                <a:solidFill>
                  <a:schemeClr val="tx1"/>
                </a:solidFill>
                <a:latin typeface="Arial" charset="0"/>
                <a:ea typeface="Microsoft YaHei" pitchFamily="32" charset="-122"/>
              </a:rPr>
              <a:t>супружеских пар на базе больницы специализированной медицинской помощи за счет средств бюджета МО.</a:t>
            </a:r>
          </a:p>
          <a:p>
            <a:pPr indent="180975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300" b="1" dirty="0">
                <a:solidFill>
                  <a:schemeClr val="tx1"/>
                </a:solidFill>
                <a:latin typeface="Arial" charset="0"/>
                <a:ea typeface="Microsoft YaHei" pitchFamily="32" charset="-122"/>
              </a:rPr>
              <a:t>На сайте МЗ КО размещена инструкция для пациентов по обследованию перед ЭКО</a:t>
            </a:r>
            <a:r>
              <a:rPr kumimoji="0" lang="ru-RU" sz="13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icrosoft YaHei" pitchFamily="32" charset="-122"/>
              </a:rPr>
              <a:t>.</a:t>
            </a:r>
            <a:endParaRPr lang="ru-RU" sz="1300" b="1" dirty="0">
              <a:solidFill>
                <a:schemeClr val="tx1"/>
              </a:solidFill>
              <a:latin typeface="Arial" charset="0"/>
              <a:ea typeface="Microsoft YaHei" pitchFamily="32" charset="-12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1268760"/>
            <a:ext cx="4304731" cy="5293757"/>
          </a:xfrm>
          <a:prstGeom prst="rect">
            <a:avLst/>
          </a:prstGeom>
          <a:solidFill>
            <a:srgbClr val="FFFFCC"/>
          </a:solidFill>
          <a:ln w="254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180975" indent="-180975">
              <a:buFont typeface="Wingdings" panose="05000000000000000000" pitchFamily="2" charset="2"/>
              <a:buChar char="Ø"/>
            </a:pPr>
            <a:r>
              <a:rPr lang="ru-RU" sz="1300" b="1" dirty="0">
                <a:solidFill>
                  <a:schemeClr val="tx1"/>
                </a:solidFill>
              </a:rPr>
              <a:t>В 2019 году 8 негосударственных медицинских</a:t>
            </a:r>
          </a:p>
          <a:p>
            <a:r>
              <a:rPr lang="ru-RU" sz="1300" b="1" dirty="0">
                <a:solidFill>
                  <a:schemeClr val="tx1"/>
                </a:solidFill>
              </a:rPr>
              <a:t>организаций осуществляют проведение ВРТ методом ЭКО за счет средств ОМС.</a:t>
            </a:r>
          </a:p>
          <a:p>
            <a:pPr marL="180975" indent="-180975">
              <a:buFont typeface="Wingdings" panose="05000000000000000000" pitchFamily="2" charset="2"/>
              <a:buChar char="Ø"/>
              <a:defRPr/>
            </a:pPr>
            <a:r>
              <a:rPr lang="ru-RU" sz="1300" b="1" dirty="0">
                <a:solidFill>
                  <a:schemeClr val="tx1"/>
                </a:solidFill>
              </a:rPr>
              <a:t>Информация по ЭКО</a:t>
            </a:r>
            <a:r>
              <a:rPr lang="en-US" sz="1300" b="1" dirty="0">
                <a:solidFill>
                  <a:schemeClr val="tx1"/>
                </a:solidFill>
              </a:rPr>
              <a:t> (</a:t>
            </a:r>
            <a:r>
              <a:rPr lang="ru-RU" sz="1300" b="1" dirty="0">
                <a:solidFill>
                  <a:schemeClr val="tx1"/>
                </a:solidFill>
              </a:rPr>
              <a:t>лист ожидания,</a:t>
            </a:r>
          </a:p>
          <a:p>
            <a:pPr>
              <a:defRPr/>
            </a:pPr>
            <a:r>
              <a:rPr lang="ru-RU" sz="1300" b="1" dirty="0">
                <a:solidFill>
                  <a:schemeClr val="tx1"/>
                </a:solidFill>
              </a:rPr>
              <a:t>пошаговая инструкция, состав комиссии, перечень документов, перечень клиник) размещена на сайте МЗ КО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ru-RU" sz="1300" b="1" dirty="0">
                <a:solidFill>
                  <a:schemeClr val="tx1"/>
                </a:solidFill>
              </a:rPr>
              <a:t>в разделе специалисты. </a:t>
            </a:r>
          </a:p>
          <a:p>
            <a:pPr marL="180975" indent="-180975">
              <a:buFont typeface="Wingdings" panose="05000000000000000000" pitchFamily="2" charset="2"/>
              <a:buChar char="Ø"/>
              <a:defRPr/>
            </a:pPr>
            <a:endParaRPr lang="ru-RU" sz="1300" b="1" dirty="0">
              <a:solidFill>
                <a:schemeClr val="tx1"/>
              </a:solidFill>
              <a:latin typeface="Arial" charset="0"/>
              <a:ea typeface="Microsoft YaHei" pitchFamily="32" charset="-122"/>
            </a:endParaRPr>
          </a:p>
          <a:p>
            <a:pPr marL="180975" indent="-180975">
              <a:buFont typeface="Wingdings" panose="05000000000000000000" pitchFamily="2" charset="2"/>
              <a:buChar char="Ø"/>
              <a:defRPr/>
            </a:pPr>
            <a:r>
              <a:rPr lang="ru-RU" sz="1300" b="1" dirty="0">
                <a:solidFill>
                  <a:schemeClr val="tx1"/>
                </a:solidFill>
                <a:latin typeface="Arial" charset="0"/>
                <a:ea typeface="Microsoft YaHei" pitchFamily="32" charset="-122"/>
              </a:rPr>
              <a:t>Лист ожидания в 2019 году составляет </a:t>
            </a:r>
          </a:p>
          <a:p>
            <a:pPr>
              <a:defRPr/>
            </a:pPr>
            <a:r>
              <a:rPr lang="ru-RU" sz="1300" b="1" dirty="0">
                <a:solidFill>
                  <a:schemeClr val="tx1"/>
                </a:solidFill>
                <a:latin typeface="Arial" charset="0"/>
                <a:ea typeface="Microsoft YaHei" pitchFamily="32" charset="-122"/>
              </a:rPr>
              <a:t>(2-3 мес.), в настоящее время в листе ожидания находится 278 женщин.</a:t>
            </a:r>
            <a:endParaRPr lang="ru-RU" sz="1300" b="1" dirty="0">
              <a:solidFill>
                <a:schemeClr val="tx1"/>
              </a:solidFill>
            </a:endParaRPr>
          </a:p>
          <a:p>
            <a:pPr marL="180975" indent="-180975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endParaRPr lang="ru-RU" sz="1300" b="1" dirty="0">
              <a:solidFill>
                <a:schemeClr val="tx1"/>
              </a:solidFill>
              <a:latin typeface="Arial" charset="0"/>
              <a:ea typeface="Microsoft YaHei" pitchFamily="32" charset="-122"/>
            </a:endParaRPr>
          </a:p>
          <a:p>
            <a:pPr marL="180975" indent="-180975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300" b="1" dirty="0">
                <a:solidFill>
                  <a:schemeClr val="tx1"/>
                </a:solidFill>
                <a:latin typeface="Arial" charset="0"/>
                <a:ea typeface="Microsoft YaHei" pitchFamily="32" charset="-122"/>
              </a:rPr>
              <a:t>Заседание краевой комиссии МЗ КО по отбору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300" b="1" dirty="0">
                <a:solidFill>
                  <a:schemeClr val="tx1"/>
                </a:solidFill>
                <a:latin typeface="Arial" charset="0"/>
                <a:ea typeface="Microsoft YaHei" pitchFamily="32" charset="-122"/>
              </a:rPr>
              <a:t>граждан для лечения бесплодия методом ЭКО осуществляется 1 раз в неделю.</a:t>
            </a:r>
          </a:p>
          <a:p>
            <a:pPr marL="180975" indent="-180975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endParaRPr lang="ru-RU" sz="1300" b="1" dirty="0">
              <a:solidFill>
                <a:schemeClr val="tx1"/>
              </a:solidFill>
              <a:latin typeface="Arial" charset="0"/>
              <a:ea typeface="Microsoft YaHei" pitchFamily="32" charset="-122"/>
            </a:endParaRPr>
          </a:p>
          <a:p>
            <a:pPr marL="180975" indent="-180975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300" b="1" dirty="0">
                <a:solidFill>
                  <a:schemeClr val="tx1"/>
                </a:solidFill>
                <a:latin typeface="Arial" charset="0"/>
                <a:ea typeface="Microsoft YaHei" pitchFamily="32" charset="-122"/>
              </a:rPr>
              <a:t>Ежегодно определяется потребность в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300" b="1" dirty="0">
                <a:solidFill>
                  <a:schemeClr val="tx1"/>
                </a:solidFill>
                <a:latin typeface="Arial" charset="0"/>
                <a:ea typeface="Microsoft YaHei" pitchFamily="32" charset="-122"/>
              </a:rPr>
              <a:t>лечении пациентов методом ЭКО (20% пациентов от числа состоящих на д/учете с бесплодием) 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300" b="1" dirty="0">
                <a:solidFill>
                  <a:schemeClr val="tx1"/>
                </a:solidFill>
                <a:latin typeface="Arial" charset="0"/>
                <a:ea typeface="Microsoft YaHei" pitchFamily="32" charset="-122"/>
              </a:rPr>
              <a:t>(2018 – 450 циклов; </a:t>
            </a:r>
            <a:r>
              <a:rPr lang="ru-RU" sz="1300" b="1" dirty="0">
                <a:solidFill>
                  <a:srgbClr val="C00000"/>
                </a:solidFill>
                <a:latin typeface="Arial" charset="0"/>
                <a:ea typeface="Microsoft YaHei" pitchFamily="32" charset="-122"/>
              </a:rPr>
              <a:t>план 2019 – 473 цикла</a:t>
            </a:r>
            <a:r>
              <a:rPr lang="ru-RU" sz="1300" b="1" dirty="0">
                <a:solidFill>
                  <a:schemeClr val="tx1"/>
                </a:solidFill>
                <a:latin typeface="Arial" charset="0"/>
                <a:ea typeface="Microsoft YaHei" pitchFamily="32" charset="-122"/>
              </a:rPr>
              <a:t>).</a:t>
            </a:r>
          </a:p>
          <a:p>
            <a:pPr marL="180975" indent="-180975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endParaRPr lang="ru-RU" sz="1300" b="1" dirty="0">
              <a:solidFill>
                <a:schemeClr val="tx1"/>
              </a:solidFill>
              <a:latin typeface="Arial" charset="0"/>
              <a:ea typeface="Microsoft YaHei" pitchFamily="32" charset="-122"/>
            </a:endParaRPr>
          </a:p>
          <a:p>
            <a:pPr marL="180975" indent="-180975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300" b="1" dirty="0">
                <a:solidFill>
                  <a:schemeClr val="tx1"/>
                </a:solidFill>
                <a:latin typeface="Arial" charset="0"/>
                <a:ea typeface="Microsoft YaHei" pitchFamily="32" charset="-122"/>
              </a:rPr>
              <a:t>Пациенты по праву выбора направляются на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300" b="1" dirty="0">
                <a:solidFill>
                  <a:schemeClr val="tx1"/>
                </a:solidFill>
                <a:latin typeface="Arial" charset="0"/>
                <a:ea typeface="Microsoft YaHei" pitchFamily="32" charset="-122"/>
              </a:rPr>
              <a:t>лечение за пределы области (межтерриториальные расчеты): 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300" b="1" dirty="0">
                <a:solidFill>
                  <a:schemeClr val="tx1"/>
                </a:solidFill>
                <a:latin typeface="Arial" charset="0"/>
                <a:ea typeface="Microsoft YaHei" pitchFamily="32" charset="-122"/>
              </a:rPr>
              <a:t>2018 – 218 пациенток, </a:t>
            </a:r>
            <a:r>
              <a:rPr lang="ru-RU" sz="1300" b="1" dirty="0">
                <a:solidFill>
                  <a:srgbClr val="C00000"/>
                </a:solidFill>
                <a:latin typeface="Arial" charset="0"/>
                <a:ea typeface="Microsoft YaHei" pitchFamily="32" charset="-122"/>
              </a:rPr>
              <a:t>план 2019 – 123 пациентки</a:t>
            </a:r>
            <a:r>
              <a:rPr lang="ru-RU" sz="1300" b="1" dirty="0">
                <a:solidFill>
                  <a:schemeClr val="tx1"/>
                </a:solidFill>
                <a:latin typeface="Arial" charset="0"/>
                <a:ea typeface="Microsoft YaHei" pitchFamily="32" charset="-122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525828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719064" y="692696"/>
            <a:ext cx="8424936" cy="57606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ru-RU" sz="1400" b="1" dirty="0"/>
              <a:t>Обеспечение доступности квалифицированной медицинской помощи </a:t>
            </a:r>
          </a:p>
          <a:p>
            <a:pPr algn="ctr" eaLnBrk="1" hangingPunct="1">
              <a:buClr>
                <a:srgbClr val="000000"/>
              </a:buClr>
              <a:buSzPct val="100000"/>
            </a:pPr>
            <a:r>
              <a:rPr lang="ru-RU" sz="1400" b="1" dirty="0"/>
              <a:t>при лечении бесплодия методом ЭКО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952761" y="1256396"/>
            <a:ext cx="3933714" cy="2875826"/>
          </a:xfrm>
          <a:prstGeom prst="rect">
            <a:avLst/>
          </a:prstGeom>
          <a:solidFill>
            <a:srgbClr val="FFFFCC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Microsoft YaHei" pitchFamily="32" charset="-122"/>
              </a:rPr>
              <a:t>Мероприятия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icrosoft YaHei" pitchFamily="32" charset="-122"/>
              </a:rPr>
              <a:t> 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icrosoft YaHei" pitchFamily="32" charset="-122"/>
            </a:endParaRPr>
          </a:p>
          <a:p>
            <a:pPr indent="180975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tx1"/>
                </a:solidFill>
              </a:rPr>
              <a:t>Организован ежемесячный мониторинг наступления беременности, течения беременности и исхода родов по результатам проведения ЭКО/ЭКО+ИКСИ на базе консультативной поликлиники РПЦ</a:t>
            </a:r>
          </a:p>
          <a:p>
            <a:pPr indent="180975"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tx1"/>
                </a:solidFill>
              </a:rPr>
              <a:t>Ежемесячно до 05 числа, следующего за отчетным месяцем, на сайте Министерства здравоохранения РФ: </a:t>
            </a:r>
            <a:r>
              <a:rPr lang="ru-RU" sz="1400" b="1" dirty="0">
                <a:solidFill>
                  <a:srgbClr val="7030A0"/>
                </a:solidFill>
                <a:hlinkClick r:id="rId2"/>
              </a:rPr>
              <a:t>http://db1.rosminzdrav.ru</a:t>
            </a:r>
            <a:r>
              <a:rPr lang="ru-RU" sz="1400" b="1" dirty="0">
                <a:solidFill>
                  <a:srgbClr val="7030A0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публикуется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отчет выполнения плановых объемов ЭКО</a:t>
            </a:r>
          </a:p>
          <a:p>
            <a:pPr eaLnBrk="1" hangingPunct="1">
              <a:buClr>
                <a:srgbClr val="000000"/>
              </a:buClr>
              <a:buSzPct val="100000"/>
            </a:pPr>
            <a:endParaRPr lang="ru-RU" dirty="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endParaRPr lang="ru-RU" b="1" dirty="0">
              <a:solidFill>
                <a:schemeClr val="tx1"/>
              </a:solidFill>
              <a:latin typeface="Arial" charset="0"/>
              <a:ea typeface="Microsoft YaHei" pitchFamily="32" charset="-122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952761" y="4221088"/>
            <a:ext cx="3943758" cy="118394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0000"/>
              </a:buClr>
              <a:buSzPct val="100000"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icrosoft YaHei" pitchFamily="32" charset="-122"/>
              </a:rPr>
              <a:t>На </a:t>
            </a:r>
            <a:r>
              <a:rPr lang="ru-RU" sz="1400" b="1" dirty="0">
                <a:solidFill>
                  <a:schemeClr val="tx1"/>
                </a:solidFill>
                <a:latin typeface="Arial" charset="0"/>
                <a:ea typeface="Microsoft YaHei" pitchFamily="32" charset="-122"/>
              </a:rPr>
              <a:t>сайте Министерства здравоохранения Калининградской области организован  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400" b="1" dirty="0">
                <a:solidFill>
                  <a:schemeClr val="tx1"/>
                </a:solidFill>
              </a:rPr>
              <a:t>«Опрос населения о доступности и удовлетворенности программой ЭКО» («открытое окно»)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9172" y="3933056"/>
            <a:ext cx="4392488" cy="2631490"/>
          </a:xfrm>
          <a:prstGeom prst="rect">
            <a:avLst/>
          </a:prstGeom>
          <a:solidFill>
            <a:srgbClr val="FFFFCC"/>
          </a:solidFill>
          <a:ln w="254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7030A0"/>
                </a:solidFill>
              </a:rPr>
              <a:t>За 6 мес. 2019 года </a:t>
            </a:r>
          </a:p>
          <a:p>
            <a:r>
              <a:rPr lang="ru-RU" sz="1500" b="1" dirty="0">
                <a:solidFill>
                  <a:srgbClr val="7030A0"/>
                </a:solidFill>
              </a:rPr>
              <a:t>проведено 249 лечебных циклов </a:t>
            </a:r>
          </a:p>
          <a:p>
            <a:r>
              <a:rPr lang="ru-RU" sz="1500" b="1" dirty="0">
                <a:solidFill>
                  <a:srgbClr val="7030A0"/>
                </a:solidFill>
              </a:rPr>
              <a:t>(план 6 мес. 2019 – 266);</a:t>
            </a:r>
          </a:p>
          <a:p>
            <a:r>
              <a:rPr lang="ru-RU" sz="1500" b="1" dirty="0">
                <a:solidFill>
                  <a:srgbClr val="7030A0"/>
                </a:solidFill>
              </a:rPr>
              <a:t>из них 43 перенос </a:t>
            </a:r>
            <a:r>
              <a:rPr lang="ru-RU" sz="1500" b="1" dirty="0" err="1">
                <a:solidFill>
                  <a:srgbClr val="7030A0"/>
                </a:solidFill>
              </a:rPr>
              <a:t>криоконсервированного</a:t>
            </a:r>
            <a:r>
              <a:rPr lang="ru-RU" sz="1500" b="1" dirty="0">
                <a:solidFill>
                  <a:srgbClr val="7030A0"/>
                </a:solidFill>
              </a:rPr>
              <a:t> эмбриона (план 6 мес. 2019 – 41). </a:t>
            </a:r>
          </a:p>
          <a:p>
            <a:r>
              <a:rPr lang="ru-RU" sz="1500" b="1" dirty="0">
                <a:solidFill>
                  <a:srgbClr val="7030A0"/>
                </a:solidFill>
              </a:rPr>
              <a:t>Беременность наступила у 73 пациенток </a:t>
            </a:r>
          </a:p>
          <a:p>
            <a:r>
              <a:rPr lang="ru-RU" sz="1500" b="1" dirty="0">
                <a:solidFill>
                  <a:srgbClr val="7030A0"/>
                </a:solidFill>
              </a:rPr>
              <a:t>(6 мес. 2018 – 114 чел.)</a:t>
            </a:r>
          </a:p>
          <a:p>
            <a:r>
              <a:rPr lang="ru-RU" sz="1500" b="1" dirty="0">
                <a:solidFill>
                  <a:srgbClr val="7030A0"/>
                </a:solidFill>
              </a:rPr>
              <a:t>Эффективность составила – 29,3% </a:t>
            </a:r>
          </a:p>
          <a:p>
            <a:r>
              <a:rPr lang="ru-RU" sz="1500" b="1" dirty="0">
                <a:solidFill>
                  <a:srgbClr val="7030A0"/>
                </a:solidFill>
              </a:rPr>
              <a:t>(6 мес. 2018 г. – 45%). </a:t>
            </a:r>
          </a:p>
          <a:p>
            <a:r>
              <a:rPr lang="ru-RU" sz="1500" b="1" dirty="0">
                <a:solidFill>
                  <a:srgbClr val="7030A0"/>
                </a:solidFill>
              </a:rPr>
              <a:t>Родилось 137 детей </a:t>
            </a:r>
          </a:p>
          <a:p>
            <a:r>
              <a:rPr lang="ru-RU" sz="1500" b="1" dirty="0">
                <a:solidFill>
                  <a:srgbClr val="7030A0"/>
                </a:solidFill>
              </a:rPr>
              <a:t>(6 мес. 2018 г. – 137 детей)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FA9B9239-6D7D-44D3-BDDD-22C1C635C7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0372747"/>
              </p:ext>
            </p:extLst>
          </p:nvPr>
        </p:nvGraphicFramePr>
        <p:xfrm>
          <a:off x="359172" y="1256396"/>
          <a:ext cx="4375410" cy="2604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15413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370888" y="6267450"/>
            <a:ext cx="368300" cy="2746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698626-A4B3-4BA3-9D68-BD18FF76911B}" type="slidenum">
              <a:rPr lang="ru-RU">
                <a:solidFill>
                  <a:srgbClr val="FFFFFF"/>
                </a:solidFill>
              </a:rPr>
              <a:pPr/>
              <a:t>43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1116013" y="759721"/>
            <a:ext cx="7254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chemeClr val="bg1"/>
                </a:solidFill>
              </a:rPr>
              <a:t>ПРОФИЛАКТИКА АБОРТОВ</a:t>
            </a:r>
            <a:endParaRPr lang="ru-RU" sz="2000" dirty="0"/>
          </a:p>
        </p:txBody>
      </p:sp>
      <p:sp>
        <p:nvSpPr>
          <p:cNvPr id="13317" name="Прямоугольник 11"/>
          <p:cNvSpPr>
            <a:spLocks noChangeArrowheads="1"/>
          </p:cNvSpPr>
          <p:nvPr/>
        </p:nvSpPr>
        <p:spPr bwMode="auto">
          <a:xfrm>
            <a:off x="4545075" y="1312432"/>
            <a:ext cx="4230688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/>
              <a:t> </a:t>
            </a:r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</p:txBody>
      </p:sp>
      <p:sp>
        <p:nvSpPr>
          <p:cNvPr id="13318" name="TextBox 1"/>
          <p:cNvSpPr txBox="1">
            <a:spLocks noChangeArrowheads="1"/>
          </p:cNvSpPr>
          <p:nvPr/>
        </p:nvSpPr>
        <p:spPr bwMode="auto">
          <a:xfrm>
            <a:off x="5255481" y="1107613"/>
            <a:ext cx="1404938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1400" b="1" dirty="0">
                <a:solidFill>
                  <a:srgbClr val="7030A0"/>
                </a:solidFill>
              </a:rPr>
              <a:t>Что сделано: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73968" y="3212976"/>
            <a:ext cx="3965984" cy="1631216"/>
          </a:xfrm>
          <a:prstGeom prst="rect">
            <a:avLst/>
          </a:prstGeom>
          <a:solidFill>
            <a:schemeClr val="accent3">
              <a:lumMod val="95000"/>
              <a:alpha val="68000"/>
            </a:schemeClr>
          </a:solidFill>
          <a:ln w="28575">
            <a:solidFill>
              <a:schemeClr val="accent2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250" b="1" dirty="0">
                <a:solidFill>
                  <a:srgbClr val="7030A0"/>
                </a:solidFill>
              </a:rPr>
              <a:t>Работа по </a:t>
            </a:r>
            <a:r>
              <a:rPr lang="ru-RU" sz="1250" b="1" dirty="0" err="1">
                <a:solidFill>
                  <a:srgbClr val="7030A0"/>
                </a:solidFill>
              </a:rPr>
              <a:t>доабортному</a:t>
            </a:r>
            <a:r>
              <a:rPr lang="ru-RU" sz="1250" b="1" dirty="0">
                <a:solidFill>
                  <a:srgbClr val="7030A0"/>
                </a:solidFill>
              </a:rPr>
              <a:t> консультированию </a:t>
            </a:r>
          </a:p>
          <a:p>
            <a:pPr eaLnBrk="1" hangingPunct="1"/>
            <a:r>
              <a:rPr lang="ru-RU" sz="1250" b="1" dirty="0">
                <a:solidFill>
                  <a:srgbClr val="7030A0"/>
                </a:solidFill>
              </a:rPr>
              <a:t>6 мес. 2019 года: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50" b="1" dirty="0">
                <a:solidFill>
                  <a:srgbClr val="7030A0"/>
                </a:solidFill>
              </a:rPr>
              <a:t>Обратилось в женские консультации за</a:t>
            </a:r>
          </a:p>
          <a:p>
            <a:r>
              <a:rPr lang="ru-RU" sz="1250" b="1" dirty="0">
                <a:solidFill>
                  <a:srgbClr val="7030A0"/>
                </a:solidFill>
              </a:rPr>
              <a:t>направлением на аборт 1 062 женщины.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50" b="1" dirty="0">
                <a:solidFill>
                  <a:srgbClr val="7030A0"/>
                </a:solidFill>
              </a:rPr>
              <a:t>От прерывания беременности отказались </a:t>
            </a:r>
          </a:p>
          <a:p>
            <a:r>
              <a:rPr lang="ru-RU" sz="1250" b="1" dirty="0">
                <a:solidFill>
                  <a:srgbClr val="7030A0"/>
                </a:solidFill>
              </a:rPr>
              <a:t>9,1 % (97) пациенток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250" b="1" dirty="0">
                <a:solidFill>
                  <a:srgbClr val="7030A0"/>
                </a:solidFill>
              </a:rPr>
              <a:t>Показатель абортов составил 3,9 на</a:t>
            </a:r>
          </a:p>
          <a:p>
            <a:r>
              <a:rPr lang="ru-RU" sz="1250" b="1" dirty="0">
                <a:solidFill>
                  <a:srgbClr val="7030A0"/>
                </a:solidFill>
              </a:rPr>
              <a:t>1000 женщин фертильного возраста</a:t>
            </a:r>
          </a:p>
        </p:txBody>
      </p:sp>
      <p:sp>
        <p:nvSpPr>
          <p:cNvPr id="13323" name="Прямоугольник 19"/>
          <p:cNvSpPr>
            <a:spLocks noChangeArrowheads="1"/>
          </p:cNvSpPr>
          <p:nvPr/>
        </p:nvSpPr>
        <p:spPr bwMode="auto">
          <a:xfrm>
            <a:off x="8243888" y="0"/>
            <a:ext cx="900112" cy="728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4211961" y="1364720"/>
            <a:ext cx="4698678" cy="3077766"/>
          </a:xfrm>
          <a:prstGeom prst="rect">
            <a:avLst/>
          </a:prstGeom>
          <a:solidFill>
            <a:srgbClr val="FFFFB7">
              <a:alpha val="68000"/>
            </a:srgbClr>
          </a:solidFill>
          <a:ln w="28575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1450" indent="-17145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sz="1300" b="1" dirty="0">
                <a:latin typeface="+mn-lt"/>
              </a:rPr>
              <a:t>Функционирует 3 кабинета медико-социальной помощи в женских консультациях (кабинетах поликлиники)</a:t>
            </a:r>
          </a:p>
          <a:p>
            <a:pPr marL="171450" indent="-17145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sz="1300" b="1" dirty="0">
                <a:latin typeface="+mn-lt"/>
              </a:rPr>
              <a:t> В РПЦ работает кабинет медико-социальной поддержки беременных женщин, оказавшихся в трудной жизненной ситуации</a:t>
            </a:r>
          </a:p>
          <a:p>
            <a:pPr marL="171450" indent="-17145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sz="1300" b="1" dirty="0">
                <a:latin typeface="+mn-lt"/>
              </a:rPr>
              <a:t>В 7 МО имеется психолог, в 1 МО – специалист по социальной работе</a:t>
            </a:r>
          </a:p>
          <a:p>
            <a:pPr marL="171450" indent="-17145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sz="1300" b="1" dirty="0">
                <a:latin typeface="+mn-lt"/>
              </a:rPr>
              <a:t>Проводятся семинары, лекции в общеобразовательных учреждениях и для медицинских работников, в том числе с АНО, Русской Православной Церковью</a:t>
            </a:r>
          </a:p>
          <a:p>
            <a:pPr marL="171450" indent="-17145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sz="1300" b="1" dirty="0">
                <a:latin typeface="+mn-lt"/>
              </a:rPr>
              <a:t>Осуществляется ежемесячный мониторинг работы по </a:t>
            </a:r>
            <a:r>
              <a:rPr lang="ru-RU" sz="1300" b="1" dirty="0" err="1">
                <a:latin typeface="+mn-lt"/>
              </a:rPr>
              <a:t>доабортному</a:t>
            </a:r>
            <a:r>
              <a:rPr lang="ru-RU" sz="1300" b="1" dirty="0">
                <a:latin typeface="+mn-lt"/>
              </a:rPr>
              <a:t> консультированию на базе РПЦ</a:t>
            </a:r>
          </a:p>
          <a:p>
            <a:pPr marL="171450" indent="-171450" algn="just" eaLnBrk="1" hangingPunct="1">
              <a:buFont typeface="Wingdings" panose="05000000000000000000" pitchFamily="2" charset="2"/>
              <a:buChar char="ü"/>
              <a:defRPr/>
            </a:pPr>
            <a:endParaRPr lang="ru-RU" sz="1200" b="1" dirty="0">
              <a:latin typeface="+mn-lt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288343411"/>
              </p:ext>
            </p:extLst>
          </p:nvPr>
        </p:nvGraphicFramePr>
        <p:xfrm>
          <a:off x="206489" y="1312433"/>
          <a:ext cx="3870595" cy="1754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Picture 2" descr="Картинки по запросу пожилые медицинские работники клипар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0431" y="4296515"/>
            <a:ext cx="1296232" cy="311983"/>
          </a:xfrm>
          <a:prstGeom prst="rect">
            <a:avLst/>
          </a:prstGeom>
          <a:noFill/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211961" y="4634408"/>
            <a:ext cx="4698678" cy="2062103"/>
          </a:xfrm>
          <a:prstGeom prst="rect">
            <a:avLst/>
          </a:prstGeom>
          <a:solidFill>
            <a:srgbClr val="CCECFF">
              <a:alpha val="68000"/>
            </a:srgbClr>
          </a:solidFill>
          <a:ln w="28575">
            <a:solidFill>
              <a:schemeClr val="accent2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300" b="1" dirty="0"/>
              <a:t>Продолжить работу по организации кабинетов медико-социальной помощи в женских консультациях (кабинетах поликлиники) (приказ МЗ КО, порядок)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300" b="1" dirty="0"/>
              <a:t>Организовать специализированный прием для подростков в женских консультациях</a:t>
            </a:r>
          </a:p>
          <a:p>
            <a:pPr marL="171450" indent="-171450" algn="just" eaLnBrk="1" hangingPunct="1">
              <a:buFont typeface="Wingdings" panose="05000000000000000000" pitchFamily="2" charset="2"/>
              <a:buChar char="ü"/>
              <a:defRPr/>
            </a:pPr>
            <a:r>
              <a:rPr lang="ru-RU" sz="1300" b="1" dirty="0"/>
              <a:t>Организовать работу телефонов доверия в </a:t>
            </a:r>
          </a:p>
          <a:p>
            <a:pPr indent="180975" algn="just" eaLnBrk="1" hangingPunct="1">
              <a:defRPr/>
            </a:pPr>
            <a:r>
              <a:rPr lang="ru-RU" sz="1300" b="1" dirty="0"/>
              <a:t>учреждениях здравоохранения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2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200" b="1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3968" y="4941168"/>
            <a:ext cx="3965984" cy="1692771"/>
          </a:xfrm>
          <a:prstGeom prst="rect">
            <a:avLst/>
          </a:prstGeom>
          <a:solidFill>
            <a:schemeClr val="accent3">
              <a:lumMod val="95000"/>
              <a:alpha val="68000"/>
            </a:schemeClr>
          </a:solidFill>
          <a:ln w="28575">
            <a:solidFill>
              <a:schemeClr val="accent2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300" b="1" dirty="0">
                <a:solidFill>
                  <a:srgbClr val="C00000"/>
                </a:solidFill>
              </a:rPr>
              <a:t>Проблемы: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ru-RU" sz="1300" b="1" dirty="0">
                <a:solidFill>
                  <a:srgbClr val="7030A0"/>
                </a:solidFill>
              </a:rPr>
              <a:t>Недостаточное количество кабинетов</a:t>
            </a:r>
          </a:p>
          <a:p>
            <a:pPr eaLnBrk="1" hangingPunct="1"/>
            <a:r>
              <a:rPr lang="ru-RU" sz="1300" b="1" dirty="0">
                <a:solidFill>
                  <a:srgbClr val="7030A0"/>
                </a:solidFill>
              </a:rPr>
              <a:t>МСП, специалистов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ru-RU" sz="1300" b="1" dirty="0">
                <a:solidFill>
                  <a:srgbClr val="7030A0"/>
                </a:solidFill>
              </a:rPr>
              <a:t>Недостаточное количество МО, имеющих</a:t>
            </a:r>
          </a:p>
          <a:p>
            <a:pPr eaLnBrk="1" hangingPunct="1"/>
            <a:r>
              <a:rPr lang="ru-RU" sz="1300" b="1" dirty="0">
                <a:solidFill>
                  <a:srgbClr val="7030A0"/>
                </a:solidFill>
              </a:rPr>
              <a:t>лицензию на прерывание беременности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ru-RU" sz="1300" b="1" dirty="0">
                <a:solidFill>
                  <a:srgbClr val="7030A0"/>
                </a:solidFill>
              </a:rPr>
              <a:t>Некорректная статистика (большая доля</a:t>
            </a:r>
          </a:p>
          <a:p>
            <a:pPr eaLnBrk="1" hangingPunct="1"/>
            <a:r>
              <a:rPr lang="ru-RU" sz="1300" b="1" dirty="0">
                <a:solidFill>
                  <a:srgbClr val="7030A0"/>
                </a:solidFill>
              </a:rPr>
              <a:t>прерываний беременности проводится в негосударственных клиниках)</a:t>
            </a:r>
          </a:p>
        </p:txBody>
      </p:sp>
    </p:spTree>
    <p:extLst>
      <p:ext uri="{BB962C8B-B14F-4D97-AF65-F5344CB8AC3E}">
        <p14:creationId xmlns:p14="http://schemas.microsoft.com/office/powerpoint/2010/main" val="38923288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370888" y="6267450"/>
            <a:ext cx="368300" cy="27463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C93BCCF-CEC7-4EDB-B648-AD3D0BB53A56}" type="slidenum">
              <a:rPr lang="ru-RU">
                <a:solidFill>
                  <a:srgbClr val="FFFFFF"/>
                </a:solidFill>
              </a:rPr>
              <a:pPr/>
              <a:t>44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053" name="Прямоугольник 11"/>
          <p:cNvSpPr>
            <a:spLocks noChangeArrowheads="1"/>
          </p:cNvSpPr>
          <p:nvPr/>
        </p:nvSpPr>
        <p:spPr bwMode="auto">
          <a:xfrm>
            <a:off x="4572000" y="1376363"/>
            <a:ext cx="4230688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/>
              <a:t> </a:t>
            </a:r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</p:txBody>
      </p:sp>
      <p:sp>
        <p:nvSpPr>
          <p:cNvPr id="2056" name="Прямоугольник 19"/>
          <p:cNvSpPr>
            <a:spLocks noChangeArrowheads="1"/>
          </p:cNvSpPr>
          <p:nvPr/>
        </p:nvSpPr>
        <p:spPr bwMode="auto">
          <a:xfrm>
            <a:off x="7839075" y="3889375"/>
            <a:ext cx="900113" cy="728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061" name="Прямоугольник 1"/>
          <p:cNvSpPr>
            <a:spLocks noChangeArrowheads="1"/>
          </p:cNvSpPr>
          <p:nvPr/>
        </p:nvSpPr>
        <p:spPr bwMode="auto">
          <a:xfrm>
            <a:off x="996932" y="1416126"/>
            <a:ext cx="3119362" cy="47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sz="1400" b="1" dirty="0">
              <a:ea typeface="Microsoft YaHei" panose="020B0503020204020204" pitchFamily="34" charset="-12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496" y="646559"/>
            <a:ext cx="89054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kern="0" dirty="0"/>
              <a:t>    </a:t>
            </a:r>
            <a:r>
              <a:rPr lang="ru-RU" sz="1400" b="1" dirty="0">
                <a:latin typeface="+mn-lt"/>
                <a:cs typeface="Times New Roman" pitchFamily="18" charset="0"/>
              </a:rPr>
              <a:t>Раннее выявление злокачественных новообразований (цитологический и </a:t>
            </a:r>
            <a:r>
              <a:rPr lang="ru-RU" sz="1400" b="1" dirty="0" err="1">
                <a:latin typeface="+mn-lt"/>
                <a:cs typeface="Times New Roman" pitchFamily="18" charset="0"/>
              </a:rPr>
              <a:t>маммологический</a:t>
            </a:r>
            <a:r>
              <a:rPr lang="ru-RU" sz="1400" b="1" dirty="0">
                <a:latin typeface="+mn-lt"/>
                <a:cs typeface="Times New Roman" pitchFamily="18" charset="0"/>
              </a:rPr>
              <a:t>       </a:t>
            </a:r>
            <a:r>
              <a:rPr lang="ru-RU" sz="14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скрининг)</a:t>
            </a:r>
            <a:endParaRPr lang="ru-RU" sz="14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endParaRPr lang="ru-RU" sz="1400" b="1" dirty="0">
              <a:latin typeface="+mn-lt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93207" y="2266435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0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0024534"/>
              </p:ext>
            </p:extLst>
          </p:nvPr>
        </p:nvGraphicFramePr>
        <p:xfrm>
          <a:off x="4616692" y="1257036"/>
          <a:ext cx="4352285" cy="1942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8066979"/>
              </p:ext>
            </p:extLst>
          </p:nvPr>
        </p:nvGraphicFramePr>
        <p:xfrm>
          <a:off x="4616693" y="3973455"/>
          <a:ext cx="4352285" cy="1903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8866432"/>
              </p:ext>
            </p:extLst>
          </p:nvPr>
        </p:nvGraphicFramePr>
        <p:xfrm>
          <a:off x="226477" y="3965765"/>
          <a:ext cx="4282024" cy="1933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95536" y="3973455"/>
            <a:ext cx="38884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315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/>
              <a:t>Количество выявленных случаев рака шейки матки (</a:t>
            </a:r>
            <a:r>
              <a:rPr lang="ru-RU" sz="1100" dirty="0" err="1"/>
              <a:t>абс</a:t>
            </a:r>
            <a:r>
              <a:rPr lang="ru-RU" sz="1100" dirty="0"/>
              <a:t>. и % от прошедших цитологический скрининг)</a:t>
            </a:r>
          </a:p>
        </p:txBody>
      </p:sp>
      <p:graphicFrame>
        <p:nvGraphicFramePr>
          <p:cNvPr id="24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6722944"/>
              </p:ext>
            </p:extLst>
          </p:nvPr>
        </p:nvGraphicFramePr>
        <p:xfrm>
          <a:off x="226172" y="1258520"/>
          <a:ext cx="4273820" cy="1961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TextBox 1"/>
          <p:cNvSpPr txBox="1"/>
          <p:nvPr/>
        </p:nvSpPr>
        <p:spPr>
          <a:xfrm flipH="1">
            <a:off x="971827" y="5395517"/>
            <a:ext cx="504056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</a:rPr>
              <a:t>0,0</a:t>
            </a:r>
            <a:r>
              <a:rPr lang="en-US" b="1" dirty="0">
                <a:solidFill>
                  <a:schemeClr val="tx1"/>
                </a:solidFill>
              </a:rPr>
              <a:t>3</a:t>
            </a:r>
            <a:r>
              <a:rPr lang="ru-RU" b="1" dirty="0">
                <a:solidFill>
                  <a:schemeClr val="tx1"/>
                </a:solidFill>
              </a:rPr>
              <a:t>%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226173" y="3274039"/>
            <a:ext cx="4282328" cy="6153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b="1" dirty="0">
                <a:solidFill>
                  <a:srgbClr val="7030A0"/>
                </a:solidFill>
                <a:latin typeface="Arial" charset="0"/>
                <a:ea typeface="Microsoft YaHei" pitchFamily="32" charset="-122"/>
              </a:rPr>
              <a:t>С 2017 года охват цервикальным скринингом увеличился на 8,4 % и составил в 2018 году 36,7 % 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b="1" dirty="0">
                <a:solidFill>
                  <a:srgbClr val="7030A0"/>
                </a:solidFill>
                <a:latin typeface="Arial" charset="0"/>
                <a:ea typeface="Microsoft YaHei" pitchFamily="32" charset="-122"/>
              </a:rPr>
              <a:t>(от подлежащих диспансеризации)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b="1" dirty="0">
                <a:solidFill>
                  <a:srgbClr val="7030A0"/>
                </a:solidFill>
                <a:latin typeface="Arial" charset="0"/>
                <a:ea typeface="Microsoft YaHei" pitchFamily="32" charset="-122"/>
              </a:rPr>
              <a:t> 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26172" y="5972859"/>
            <a:ext cx="4282328" cy="7550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0000"/>
              </a:buClr>
              <a:buSzPct val="100000"/>
            </a:pPr>
            <a:r>
              <a:rPr lang="ru-RU" b="1" dirty="0">
                <a:solidFill>
                  <a:srgbClr val="7030A0"/>
                </a:solidFill>
                <a:latin typeface="Arial" charset="0"/>
                <a:ea typeface="Microsoft YaHei" pitchFamily="32" charset="-122"/>
              </a:rPr>
              <a:t>С 2017 года количество выявленных раков шейки матки увеличилось на 7,4 %, 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b="1" dirty="0">
                <a:solidFill>
                  <a:srgbClr val="7030A0"/>
                </a:solidFill>
                <a:latin typeface="Arial" charset="0"/>
                <a:ea typeface="Microsoft YaHei" pitchFamily="32" charset="-122"/>
              </a:rPr>
              <a:t>1 стадии – увеличилось на 9 % 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b="1" dirty="0">
                <a:solidFill>
                  <a:srgbClr val="7030A0"/>
                </a:solidFill>
                <a:latin typeface="Arial" charset="0"/>
                <a:ea typeface="Microsoft YaHei" pitchFamily="32" charset="-122"/>
              </a:rPr>
              <a:t>(с 33,6 % до 42,5 % от числа выявленных)</a:t>
            </a:r>
          </a:p>
          <a:p>
            <a:pPr eaLnBrk="1" hangingPunct="1">
              <a:buClr>
                <a:srgbClr val="000000"/>
              </a:buClr>
              <a:buSzPct val="100000"/>
            </a:pPr>
            <a:endParaRPr lang="ru-RU" b="1" dirty="0">
              <a:solidFill>
                <a:srgbClr val="7030A0"/>
              </a:solidFill>
              <a:latin typeface="Arial" charset="0"/>
              <a:ea typeface="Microsoft YaHei" pitchFamily="32" charset="-122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4616693" y="3266349"/>
            <a:ext cx="4352285" cy="623026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0000"/>
              </a:buClr>
              <a:buSzPct val="100000"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  <a:ea typeface="Microsoft YaHei" pitchFamily="32" charset="-122"/>
              </a:rPr>
              <a:t>С </a:t>
            </a:r>
            <a:r>
              <a:rPr lang="ru-RU" b="1" dirty="0">
                <a:solidFill>
                  <a:srgbClr val="7030A0"/>
                </a:solidFill>
                <a:latin typeface="Arial" charset="0"/>
                <a:ea typeface="Microsoft YaHei" pitchFamily="32" charset="-122"/>
              </a:rPr>
              <a:t>2017 года охват </a:t>
            </a:r>
            <a:r>
              <a:rPr lang="ru-RU" b="1" dirty="0" err="1">
                <a:solidFill>
                  <a:srgbClr val="7030A0"/>
                </a:solidFill>
                <a:latin typeface="Arial" charset="0"/>
                <a:ea typeface="Microsoft YaHei" pitchFamily="32" charset="-122"/>
              </a:rPr>
              <a:t>маммологическим</a:t>
            </a:r>
            <a:r>
              <a:rPr lang="ru-RU" b="1" dirty="0">
                <a:solidFill>
                  <a:srgbClr val="7030A0"/>
                </a:solidFill>
                <a:latin typeface="Arial" charset="0"/>
                <a:ea typeface="Microsoft YaHei" pitchFamily="32" charset="-122"/>
              </a:rPr>
              <a:t> скринингом уменьшился на 0,6 % и составил в 2018 году 13,4 % 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b="1" dirty="0">
                <a:solidFill>
                  <a:srgbClr val="7030A0"/>
                </a:solidFill>
                <a:latin typeface="Arial" charset="0"/>
                <a:ea typeface="Microsoft YaHei" pitchFamily="32" charset="-122"/>
              </a:rPr>
              <a:t>(от подлежащих диспансеризации)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4616693" y="5972859"/>
            <a:ext cx="4352285" cy="75507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0000"/>
              </a:buClr>
              <a:buSzPct val="100000"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  <a:ea typeface="Microsoft YaHei" pitchFamily="32" charset="-122"/>
              </a:rPr>
              <a:t>С </a:t>
            </a:r>
            <a:r>
              <a:rPr lang="ru-RU" b="1" dirty="0">
                <a:solidFill>
                  <a:srgbClr val="7030A0"/>
                </a:solidFill>
                <a:latin typeface="Arial" charset="0"/>
                <a:ea typeface="Microsoft YaHei" pitchFamily="32" charset="-122"/>
              </a:rPr>
              <a:t>2017 года количество выявленных раков молочной железы увеличилось на 18,3 %, 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b="1" dirty="0">
                <a:solidFill>
                  <a:srgbClr val="7030A0"/>
                </a:solidFill>
                <a:latin typeface="Arial" charset="0"/>
                <a:ea typeface="Microsoft YaHei" pitchFamily="32" charset="-122"/>
              </a:rPr>
              <a:t>1 стадии – увеличилось на 6 % 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b="1" dirty="0">
                <a:solidFill>
                  <a:srgbClr val="7030A0"/>
                </a:solidFill>
                <a:latin typeface="Arial" charset="0"/>
                <a:ea typeface="Microsoft YaHei" pitchFamily="32" charset="-122"/>
              </a:rPr>
              <a:t>(с 14,4 % до 20,3 % от числа выявленных)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1471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370888" y="6267450"/>
            <a:ext cx="368300" cy="2746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CF53593-56A6-486F-AD01-18AD576A3885}" type="slidenum">
              <a:rPr lang="ru-RU">
                <a:solidFill>
                  <a:srgbClr val="FFFFFF"/>
                </a:solidFill>
              </a:rPr>
              <a:pPr eaLnBrk="1" hangingPunct="1"/>
              <a:t>45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076" name="Прямоугольник 11"/>
          <p:cNvSpPr>
            <a:spLocks noChangeArrowheads="1"/>
          </p:cNvSpPr>
          <p:nvPr/>
        </p:nvSpPr>
        <p:spPr bwMode="auto">
          <a:xfrm>
            <a:off x="4572000" y="1376363"/>
            <a:ext cx="4230688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/>
              <a:t> </a:t>
            </a:r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</p:txBody>
      </p:sp>
      <p:sp>
        <p:nvSpPr>
          <p:cNvPr id="3079" name="Прямоугольник 19"/>
          <p:cNvSpPr>
            <a:spLocks noChangeArrowheads="1"/>
          </p:cNvSpPr>
          <p:nvPr/>
        </p:nvSpPr>
        <p:spPr bwMode="auto">
          <a:xfrm>
            <a:off x="7839075" y="3889375"/>
            <a:ext cx="900113" cy="728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3923928" y="1199348"/>
            <a:ext cx="4928762" cy="5740033"/>
          </a:xfrm>
          <a:prstGeom prst="rect">
            <a:avLst/>
          </a:prstGeom>
          <a:solidFill>
            <a:srgbClr val="FFFFB7">
              <a:alpha val="68000"/>
            </a:srgbClr>
          </a:solidFill>
          <a:ln w="190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ts val="0"/>
              </a:spcBef>
              <a:defRPr/>
            </a:pPr>
            <a:r>
              <a:rPr lang="ru-RU" sz="1400" b="1" dirty="0">
                <a:solidFill>
                  <a:srgbClr val="C00000"/>
                </a:solidFill>
                <a:latin typeface="+mn-lt"/>
              </a:rPr>
              <a:t>Что сделано: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1300" b="1" i="1" dirty="0">
                <a:solidFill>
                  <a:srgbClr val="7030A0"/>
                </a:solidFill>
                <a:latin typeface="+mn-lt"/>
                <a:cs typeface="Times New Roman" pitchFamily="18" charset="0"/>
              </a:rPr>
              <a:t>Организовано 3 Центра женского здоровья</a:t>
            </a:r>
            <a:r>
              <a:rPr lang="ru-RU" sz="1300" b="1" dirty="0">
                <a:solidFill>
                  <a:srgbClr val="7030A0"/>
                </a:solidFill>
                <a:latin typeface="+mn-lt"/>
                <a:cs typeface="Times New Roman" pitchFamily="18" charset="0"/>
              </a:rPr>
              <a:t> (ЦЖЗ) </a:t>
            </a:r>
            <a:r>
              <a:rPr lang="ru-RU" sz="1300" b="1" dirty="0">
                <a:solidFill>
                  <a:srgbClr val="7030A0"/>
                </a:solidFill>
                <a:latin typeface="+mn-lt"/>
              </a:rPr>
              <a:t>(Областная клиническая больница, Черняховская ЦРБ, Советская ЦГБ). </a:t>
            </a:r>
            <a:r>
              <a:rPr lang="ru-RU" sz="1300" b="1" dirty="0">
                <a:solidFill>
                  <a:srgbClr val="7030A0"/>
                </a:solidFill>
                <a:latin typeface="+mn-lt"/>
                <a:cs typeface="Times New Roman" pitchFamily="18" charset="0"/>
              </a:rPr>
              <a:t>Цель – раннее выявление ЗНО молочной железы, шейки и тела матки, яичников; проведение маммографии, УЗИ, осмотра акушера-гинеколога, забор материалов для </a:t>
            </a:r>
            <a:r>
              <a:rPr lang="ru-RU" sz="1300" b="1" dirty="0" err="1">
                <a:solidFill>
                  <a:srgbClr val="7030A0"/>
                </a:solidFill>
                <a:latin typeface="+mn-lt"/>
                <a:cs typeface="Times New Roman" pitchFamily="18" charset="0"/>
              </a:rPr>
              <a:t>лабор-ных</a:t>
            </a:r>
            <a:r>
              <a:rPr lang="ru-RU" sz="1300" b="1" dirty="0">
                <a:solidFill>
                  <a:srgbClr val="7030A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300" b="1" dirty="0" err="1">
                <a:solidFill>
                  <a:srgbClr val="7030A0"/>
                </a:solidFill>
                <a:latin typeface="+mn-lt"/>
                <a:cs typeface="Times New Roman" pitchFamily="18" charset="0"/>
              </a:rPr>
              <a:t>исслед</a:t>
            </a:r>
            <a:r>
              <a:rPr lang="ru-RU" sz="1300" b="1" dirty="0">
                <a:solidFill>
                  <a:srgbClr val="7030A0"/>
                </a:solidFill>
                <a:latin typeface="+mn-lt"/>
                <a:cs typeface="Times New Roman" pitchFamily="18" charset="0"/>
              </a:rPr>
              <a:t>. Обращение пациенток в ЦЖЗ – самостоятельное, без направления поликлиники или женской консультации; запись – дистанционная.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1300" b="1" dirty="0">
                <a:solidFill>
                  <a:srgbClr val="7030A0"/>
                </a:solidFill>
                <a:latin typeface="+mn-lt"/>
                <a:cs typeface="Times New Roman" pitchFamily="18" charset="0"/>
              </a:rPr>
              <a:t>Строительство онкологического диспансера с вводом в эксплуатацию в декабре 2020 года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1300" b="1" dirty="0">
                <a:solidFill>
                  <a:srgbClr val="7030A0"/>
                </a:solidFill>
              </a:rPr>
              <a:t>Работа смотровых кабинетов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1300" b="1" dirty="0">
                <a:solidFill>
                  <a:srgbClr val="7030A0"/>
                </a:solidFill>
              </a:rPr>
              <a:t>Внедрены клинические протоколы МЗ РФ по патологии шейки матки и доброкачественным образованиям молочной железы (приказ МЗ КО от</a:t>
            </a:r>
            <a:r>
              <a:rPr lang="ru-RU" sz="1300" b="1" dirty="0">
                <a:solidFill>
                  <a:srgbClr val="7030A0"/>
                </a:solidFill>
                <a:cs typeface="Times New Roman" panose="02020603050405020304" pitchFamily="18" charset="0"/>
              </a:rPr>
              <a:t> 11.04.2019 № 245)</a:t>
            </a:r>
            <a:r>
              <a:rPr lang="ru-RU" sz="1300" b="1" dirty="0">
                <a:solidFill>
                  <a:srgbClr val="7030A0"/>
                </a:solidFill>
              </a:rPr>
              <a:t> 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4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Планируется: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1200" b="1" dirty="0">
                <a:solidFill>
                  <a:srgbClr val="7030A0"/>
                </a:solidFill>
                <a:latin typeface="+mn-lt"/>
                <a:cs typeface="Times New Roman" pitchFamily="18" charset="0"/>
              </a:rPr>
              <a:t>Издать приказы МЗ КО</a:t>
            </a:r>
            <a:r>
              <a:rPr lang="ru-RU" sz="1200" b="1" dirty="0">
                <a:solidFill>
                  <a:srgbClr val="7030A0"/>
                </a:solidFill>
              </a:rPr>
              <a:t> об оказании медицинской помощи женщинам с заболеваниями  молочной железы и шейки матки</a:t>
            </a:r>
            <a:r>
              <a:rPr lang="ru-RU" sz="1200" b="1" dirty="0">
                <a:solidFill>
                  <a:srgbClr val="7030A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7030A0"/>
                </a:solidFill>
                <a:latin typeface="+mn-lt"/>
              </a:rPr>
              <a:t>(скрининг, маршрутизация, ежемесячный мониторинг).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1200" b="1" dirty="0">
                <a:solidFill>
                  <a:srgbClr val="7030A0"/>
                </a:solidFill>
                <a:latin typeface="+mn-lt"/>
              </a:rPr>
              <a:t>Организовать  учебу акушерок (фельдшеров) смотровых кабинетов к и акушерок женских консультаций технике забора (соскоба) с шейки матки, </a:t>
            </a:r>
            <a:r>
              <a:rPr lang="ru-RU" sz="1200" b="1" dirty="0">
                <a:solidFill>
                  <a:srgbClr val="7030A0"/>
                </a:solidFill>
              </a:rPr>
              <a:t>врачей акушеров–гинекологов по </a:t>
            </a:r>
            <a:r>
              <a:rPr lang="ru-RU" sz="1200" b="1" dirty="0" err="1">
                <a:solidFill>
                  <a:srgbClr val="7030A0"/>
                </a:solidFill>
              </a:rPr>
              <a:t>кольпоскопии</a:t>
            </a:r>
            <a:r>
              <a:rPr lang="ru-RU" sz="1200" b="1" dirty="0">
                <a:solidFill>
                  <a:srgbClr val="7030A0"/>
                </a:solidFill>
              </a:rPr>
              <a:t>, раннему выявлению доброкачественных и злокачественных заболеваний  молочных желез.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1200" b="1" dirty="0">
                <a:solidFill>
                  <a:srgbClr val="7030A0"/>
                </a:solidFill>
              </a:rPr>
              <a:t>Изучить</a:t>
            </a:r>
            <a:r>
              <a:rPr lang="ru-RU" sz="1200" b="1" dirty="0">
                <a:solidFill>
                  <a:schemeClr val="accent2"/>
                </a:solidFill>
              </a:rPr>
              <a:t> </a:t>
            </a:r>
            <a:r>
              <a:rPr lang="ru-RU" sz="1200" b="1" dirty="0">
                <a:solidFill>
                  <a:srgbClr val="7030A0"/>
                </a:solidFill>
              </a:rPr>
              <a:t>ситуацию по кадрам врачей </a:t>
            </a:r>
            <a:r>
              <a:rPr lang="ru-RU" sz="1200" b="1" dirty="0" err="1">
                <a:solidFill>
                  <a:srgbClr val="7030A0"/>
                </a:solidFill>
              </a:rPr>
              <a:t>цитологов</a:t>
            </a:r>
            <a:r>
              <a:rPr lang="ru-RU" sz="1200" b="1" dirty="0">
                <a:solidFill>
                  <a:srgbClr val="7030A0"/>
                </a:solidFill>
              </a:rPr>
              <a:t> (кол-во кадров, профессиональная подготовка, повышение квалификации, применяемые технологии).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40932" y="706437"/>
            <a:ext cx="8768987" cy="466725"/>
          </a:xfrm>
          <a:prstGeom prst="rect">
            <a:avLst/>
          </a:prstGeom>
        </p:spPr>
        <p:txBody>
          <a:bodyPr/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Clr>
                <a:srgbClr val="000000"/>
              </a:buClr>
              <a:buSzPct val="100000"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Раннее выявление злокачественных новообразований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600435"/>
              </p:ext>
            </p:extLst>
          </p:nvPr>
        </p:nvGraphicFramePr>
        <p:xfrm>
          <a:off x="107505" y="1229652"/>
          <a:ext cx="3672406" cy="2271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1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1645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tx1"/>
                          </a:solidFill>
                        </a:rPr>
                        <a:t>Показатель</a:t>
                      </a:r>
                      <a:r>
                        <a:rPr lang="ru-RU" sz="105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chemeClr val="tx1"/>
                          </a:solidFill>
                        </a:rPr>
                        <a:t>Рак шейки матки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chemeClr val="tx1"/>
                          </a:solidFill>
                        </a:rPr>
                        <a:t>Рак молочной железы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772">
                <a:tc>
                  <a:txBody>
                    <a:bodyPr/>
                    <a:lstStyle/>
                    <a:p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932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Взято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</a:rPr>
                        <a:t> на учет в течение года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</a:rPr>
                        <a:t>абс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491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505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003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Летальность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</a:rPr>
                        <a:t> на </a:t>
                      </a:r>
                    </a:p>
                    <a:p>
                      <a:r>
                        <a:rPr lang="ru-RU" sz="1100" baseline="0" dirty="0">
                          <a:solidFill>
                            <a:schemeClr val="tx1"/>
                          </a:solidFill>
                        </a:rPr>
                        <a:t>1 году   (%)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22,7%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12,7%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7,5%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5,3%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003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Пятилетняя выживаемость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72,7%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71,0%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62,0%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62,5%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 bwMode="auto">
          <a:xfrm>
            <a:off x="96558" y="3573016"/>
            <a:ext cx="3683354" cy="1944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0000"/>
              </a:buClr>
              <a:buSzPct val="100000"/>
            </a:pPr>
            <a:r>
              <a:rPr kumimoji="0" lang="ru-RU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icrosoft YaHei" pitchFamily="32" charset="-122"/>
              </a:rPr>
              <a:t>С 2017 </a:t>
            </a:r>
            <a:r>
              <a:rPr lang="ru-RU" sz="1300" b="1" dirty="0">
                <a:solidFill>
                  <a:schemeClr val="tx1"/>
                </a:solidFill>
                <a:latin typeface="Arial" charset="0"/>
                <a:ea typeface="Microsoft YaHei" pitchFamily="32" charset="-122"/>
              </a:rPr>
              <a:t>увеличилось количество взятых на учет в течение года: 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300" b="1" dirty="0">
                <a:solidFill>
                  <a:schemeClr val="tx1"/>
                </a:solidFill>
                <a:latin typeface="Arial" charset="0"/>
                <a:ea typeface="Microsoft YaHei" pitchFamily="32" charset="-122"/>
              </a:rPr>
              <a:t>РШМ на 14,3</a:t>
            </a:r>
            <a:r>
              <a:rPr kumimoji="0" lang="ru-RU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icrosoft YaHei" pitchFamily="32" charset="-122"/>
              </a:rPr>
              <a:t>%, РМЖ </a:t>
            </a:r>
            <a:r>
              <a:rPr lang="ru-RU" sz="1300" b="1" dirty="0">
                <a:solidFill>
                  <a:schemeClr val="tx1"/>
                </a:solidFill>
                <a:latin typeface="Arial" charset="0"/>
                <a:ea typeface="Microsoft YaHei" pitchFamily="32" charset="-122"/>
              </a:rPr>
              <a:t>– на 2,9% </a:t>
            </a:r>
            <a:r>
              <a:rPr kumimoji="0" lang="ru-RU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icrosoft YaHei" pitchFamily="32" charset="-122"/>
              </a:rPr>
              <a:t>(</a:t>
            </a:r>
            <a:r>
              <a:rPr lang="ru-RU" sz="1300" b="1" dirty="0">
                <a:solidFill>
                  <a:schemeClr val="tx1"/>
                </a:solidFill>
                <a:latin typeface="Arial" charset="0"/>
                <a:ea typeface="Microsoft YaHei" pitchFamily="32" charset="-122"/>
              </a:rPr>
              <a:t>достаточная</a:t>
            </a:r>
            <a:r>
              <a:rPr kumimoji="0" lang="ru-RU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icrosoft YaHei" pitchFamily="32" charset="-122"/>
              </a:rPr>
              <a:t> </a:t>
            </a:r>
            <a:r>
              <a:rPr kumimoji="0" lang="ru-RU" sz="13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icrosoft YaHei" pitchFamily="32" charset="-122"/>
              </a:rPr>
              <a:t>выявляемость</a:t>
            </a:r>
            <a:r>
              <a:rPr kumimoji="0" lang="ru-RU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icrosoft YaHei" pitchFamily="32" charset="-122"/>
              </a:rPr>
              <a:t>)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300" b="1" dirty="0">
                <a:solidFill>
                  <a:srgbClr val="C00000"/>
                </a:solidFill>
                <a:latin typeface="Arial" charset="0"/>
                <a:ea typeface="Microsoft YaHei" pitchFamily="32" charset="-122"/>
              </a:rPr>
              <a:t>Летальность до 1 года </a:t>
            </a:r>
            <a:r>
              <a:rPr lang="ru-RU" sz="1300" b="1" dirty="0">
                <a:solidFill>
                  <a:schemeClr val="tx1"/>
                </a:solidFill>
                <a:latin typeface="Arial" charset="0"/>
                <a:ea typeface="Microsoft YaHei" pitchFamily="32" charset="-122"/>
              </a:rPr>
              <a:t>уменьшилась: РШМ на 44,1%, РМЖ – на 29,3% 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300" b="1" dirty="0">
                <a:solidFill>
                  <a:srgbClr val="C00000"/>
                </a:solidFill>
                <a:latin typeface="Arial" charset="0"/>
                <a:ea typeface="Microsoft YaHei" pitchFamily="32" charset="-122"/>
              </a:rPr>
              <a:t>Пятилетняя выживаемость</a:t>
            </a:r>
            <a:r>
              <a:rPr lang="ru-RU" sz="1300" b="1" dirty="0">
                <a:solidFill>
                  <a:schemeClr val="tx1"/>
                </a:solidFill>
                <a:latin typeface="Arial" charset="0"/>
                <a:ea typeface="Microsoft YaHei" pitchFamily="32" charset="-122"/>
              </a:rPr>
              <a:t>: 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300" b="1" dirty="0">
                <a:solidFill>
                  <a:schemeClr val="tx1"/>
                </a:solidFill>
                <a:latin typeface="Arial" charset="0"/>
                <a:ea typeface="Microsoft YaHei" pitchFamily="32" charset="-122"/>
              </a:rPr>
              <a:t>РШМ уменьшилась на 2,3% 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300" b="1" dirty="0">
                <a:solidFill>
                  <a:schemeClr val="tx1"/>
                </a:solidFill>
                <a:latin typeface="Arial" charset="0"/>
                <a:ea typeface="Microsoft YaHei" pitchFamily="32" charset="-122"/>
              </a:rPr>
              <a:t>РМЖ увеличилась на 0,8% 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15395" y="5589240"/>
            <a:ext cx="3664517" cy="93610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3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  <a:ea typeface="Microsoft YaHei" pitchFamily="32" charset="-122"/>
              </a:rPr>
              <a:t>Количество </a:t>
            </a:r>
            <a:r>
              <a:rPr kumimoji="0" lang="ru-RU" sz="13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  <a:ea typeface="Microsoft YaHei" pitchFamily="32" charset="-122"/>
              </a:rPr>
              <a:t>маммографов</a:t>
            </a:r>
            <a:r>
              <a:rPr kumimoji="0" lang="ru-RU" sz="1300" b="1" i="0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  <a:ea typeface="Microsoft YaHei" pitchFamily="32" charset="-122"/>
              </a:rPr>
              <a:t> – </a:t>
            </a:r>
            <a:r>
              <a:rPr lang="ru-RU" sz="1300" b="1" dirty="0">
                <a:solidFill>
                  <a:srgbClr val="7030A0"/>
                </a:solidFill>
                <a:latin typeface="Arial" charset="0"/>
                <a:ea typeface="Microsoft YaHei" pitchFamily="32" charset="-122"/>
              </a:rPr>
              <a:t>22</a:t>
            </a:r>
            <a:r>
              <a:rPr kumimoji="0" lang="ru-RU" sz="1300" b="1" i="0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  <a:ea typeface="Microsoft YaHei" pitchFamily="32" charset="-122"/>
              </a:rPr>
              <a:t> шт. 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300" b="1" i="0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  <a:ea typeface="Microsoft YaHei" pitchFamily="32" charset="-122"/>
              </a:rPr>
              <a:t>(из них 15 шт. в амбулаторной сети)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300" b="1" dirty="0">
                <a:solidFill>
                  <a:srgbClr val="7030A0"/>
                </a:solidFill>
                <a:latin typeface="Arial" charset="0"/>
                <a:ea typeface="Microsoft YaHei" pitchFamily="32" charset="-122"/>
              </a:rPr>
              <a:t>В 2018 г. нагрузка на аппарат составила 1991,5 исследований (2017 г. – 2153,2) </a:t>
            </a:r>
            <a:r>
              <a:rPr kumimoji="0" lang="ru-RU" sz="1300" b="1" i="0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  <a:ea typeface="Microsoft YaHei" pitchFamily="32" charset="-122"/>
              </a:rPr>
              <a:t> </a:t>
            </a:r>
            <a:endParaRPr kumimoji="0" lang="ru-RU" sz="13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17812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207" y="764704"/>
            <a:ext cx="8221662" cy="432048"/>
          </a:xfrm>
        </p:spPr>
        <p:txBody>
          <a:bodyPr/>
          <a:lstStyle/>
          <a:p>
            <a:r>
              <a:rPr lang="ru-RU" sz="2000" b="1" dirty="0">
                <a:solidFill>
                  <a:schemeClr val="bg1"/>
                </a:solidFill>
              </a:rPr>
              <a:t>Бережливые технологии в женских консультациях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3838" cy="5328593"/>
          </a:xfrm>
          <a:solidFill>
            <a:schemeClr val="accent3">
              <a:lumMod val="95000"/>
            </a:schemeClr>
          </a:solidFill>
          <a:ln w="28575">
            <a:solidFill>
              <a:srgbClr val="C00000"/>
            </a:solidFill>
          </a:ln>
        </p:spPr>
        <p:txBody>
          <a:bodyPr/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200" b="1" dirty="0"/>
              <a:t>С 2016 года Калининградская область</a:t>
            </a:r>
          </a:p>
          <a:p>
            <a:pPr marL="0" indent="0" algn="just">
              <a:spcBef>
                <a:spcPts val="0"/>
              </a:spcBef>
            </a:pPr>
            <a:r>
              <a:rPr lang="ru-RU" sz="1200" b="1" dirty="0"/>
              <a:t>участвует в реализации проектов «бережливого производства», направленных на развитие и совершенствование первичной медико-санитарной помощи в МО. 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200" b="1" dirty="0"/>
              <a:t>В 2019 году в реализацию проекта включены</a:t>
            </a:r>
          </a:p>
          <a:p>
            <a:pPr marL="0" indent="0" algn="just">
              <a:spcBef>
                <a:spcPts val="0"/>
              </a:spcBef>
            </a:pPr>
            <a:r>
              <a:rPr lang="ru-RU" sz="1200" b="1" dirty="0"/>
              <a:t>женские консультации.</a:t>
            </a:r>
          </a:p>
          <a:p>
            <a:pPr marL="171450" indent="-1714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200" b="1" dirty="0"/>
              <a:t>В 2019 году организован региональный офис</a:t>
            </a:r>
          </a:p>
          <a:p>
            <a:pPr marL="0" indent="0" algn="just">
              <a:spcBef>
                <a:spcPts val="0"/>
              </a:spcBef>
            </a:pPr>
            <a:r>
              <a:rPr lang="ru-RU" sz="1200" b="1" dirty="0"/>
              <a:t>организации первичной медико-санитарной помощи, который занимается координацией организации работы по внедрению новой модели МО, оказывающей амбулаторную помощь. </a:t>
            </a:r>
          </a:p>
          <a:p>
            <a:pPr>
              <a:spcBef>
                <a:spcPts val="0"/>
              </a:spcBef>
            </a:pPr>
            <a:r>
              <a:rPr lang="ru-RU" sz="1200" b="1" dirty="0">
                <a:solidFill>
                  <a:srgbClr val="C00000"/>
                </a:solidFill>
              </a:rPr>
              <a:t>На 01 июля  2019 года </a:t>
            </a:r>
          </a:p>
          <a:p>
            <a:pPr>
              <a:spcBef>
                <a:spcPts val="0"/>
              </a:spcBef>
            </a:pPr>
            <a:r>
              <a:rPr lang="ru-RU" sz="1200" b="1" dirty="0">
                <a:solidFill>
                  <a:schemeClr val="tx1"/>
                </a:solidFill>
              </a:rPr>
              <a:t>Организовано:</a:t>
            </a:r>
          </a:p>
          <a:p>
            <a:pPr>
              <a:spcBef>
                <a:spcPts val="0"/>
              </a:spcBef>
              <a:buAutoNum type="arabicPeriod"/>
            </a:pPr>
            <a:r>
              <a:rPr lang="ru-RU" sz="1100" b="1" dirty="0"/>
              <a:t>«открытая» регистратура </a:t>
            </a:r>
          </a:p>
          <a:p>
            <a:pPr>
              <a:spcBef>
                <a:spcPts val="0"/>
              </a:spcBef>
              <a:buAutoNum type="arabicPeriod"/>
            </a:pPr>
            <a:r>
              <a:rPr lang="ru-RU" sz="1100" b="1" dirty="0"/>
              <a:t>зоны комфортного пребывания пациентов</a:t>
            </a:r>
          </a:p>
          <a:p>
            <a:pPr>
              <a:spcBef>
                <a:spcPts val="0"/>
              </a:spcBef>
            </a:pPr>
            <a:r>
              <a:rPr lang="ru-RU" sz="1100" b="1" dirty="0"/>
              <a:t>3. возможность записи на прием через портал сети</a:t>
            </a:r>
          </a:p>
          <a:p>
            <a:pPr>
              <a:spcBef>
                <a:spcPts val="0"/>
              </a:spcBef>
            </a:pPr>
            <a:r>
              <a:rPr lang="ru-RU" sz="1100" b="1" dirty="0"/>
              <a:t> интернет </a:t>
            </a:r>
          </a:p>
          <a:p>
            <a:pPr>
              <a:spcBef>
                <a:spcPts val="0"/>
              </a:spcBef>
            </a:pPr>
            <a:r>
              <a:rPr lang="ru-RU" sz="1100" b="1" dirty="0"/>
              <a:t>4. Обеспечено наличие единой формы одежды в</a:t>
            </a:r>
          </a:p>
          <a:p>
            <a:pPr>
              <a:spcBef>
                <a:spcPts val="0"/>
              </a:spcBef>
            </a:pPr>
            <a:r>
              <a:rPr lang="ru-RU" sz="1100" b="1" dirty="0"/>
              <a:t> регистратуре </a:t>
            </a:r>
          </a:p>
          <a:p>
            <a:pPr>
              <a:spcBef>
                <a:spcPts val="0"/>
              </a:spcBef>
            </a:pPr>
            <a:r>
              <a:rPr lang="ru-RU" sz="1100" b="1" dirty="0"/>
              <a:t>5. Установлены информационные стенды</a:t>
            </a:r>
          </a:p>
          <a:p>
            <a:pPr>
              <a:spcBef>
                <a:spcPts val="0"/>
              </a:spcBef>
            </a:pPr>
            <a:r>
              <a:rPr lang="ru-RU" sz="1100" b="1" dirty="0"/>
              <a:t> маршрутизации пациентов в условиях конкретной МО </a:t>
            </a:r>
          </a:p>
          <a:p>
            <a:pPr>
              <a:spcBef>
                <a:spcPts val="0"/>
              </a:spcBef>
            </a:pPr>
            <a:r>
              <a:rPr lang="ru-RU" sz="1100" b="1" dirty="0"/>
              <a:t>6. Используется система 5s  </a:t>
            </a:r>
          </a:p>
          <a:p>
            <a:pPr algn="just">
              <a:spcBef>
                <a:spcPts val="0"/>
              </a:spcBef>
            </a:pPr>
            <a:r>
              <a:rPr lang="ru-RU" sz="1100" b="1" dirty="0"/>
              <a:t>7. Предусмотрено помещение для </a:t>
            </a:r>
            <a:r>
              <a:rPr lang="ru-RU" sz="1100" b="1" dirty="0" err="1"/>
              <a:t>картохранилища</a:t>
            </a:r>
            <a:r>
              <a:rPr lang="ru-RU" sz="1100" b="1" dirty="0"/>
              <a:t> </a:t>
            </a:r>
          </a:p>
          <a:p>
            <a:pPr algn="just">
              <a:spcBef>
                <a:spcPts val="0"/>
              </a:spcBef>
            </a:pPr>
            <a:r>
              <a:rPr lang="ru-RU" sz="1100" b="1" dirty="0"/>
              <a:t>8. Обеспечено наличие мониторов для трансляции</a:t>
            </a:r>
          </a:p>
          <a:p>
            <a:pPr algn="just">
              <a:spcBef>
                <a:spcPts val="0"/>
              </a:spcBef>
            </a:pPr>
            <a:r>
              <a:rPr lang="ru-RU" sz="1100" b="1" dirty="0"/>
              <a:t> материалов профилактической направленности  </a:t>
            </a:r>
          </a:p>
          <a:p>
            <a:pPr algn="just">
              <a:spcBef>
                <a:spcPts val="0"/>
              </a:spcBef>
            </a:pPr>
            <a:r>
              <a:rPr lang="ru-RU" sz="1100" b="1" dirty="0"/>
              <a:t>9. Используются боксы для организации доставки</a:t>
            </a:r>
          </a:p>
          <a:p>
            <a:pPr algn="just">
              <a:spcBef>
                <a:spcPts val="0"/>
              </a:spcBef>
            </a:pPr>
            <a:r>
              <a:rPr lang="ru-RU" sz="1100" b="1" dirty="0"/>
              <a:t> медицинских карт в кабинеты</a:t>
            </a:r>
          </a:p>
          <a:p>
            <a:pPr algn="just">
              <a:spcBef>
                <a:spcPts val="0"/>
              </a:spcBef>
            </a:pPr>
            <a:r>
              <a:rPr lang="ru-RU" sz="1100" b="1" dirty="0"/>
              <a:t>10. Обеспечено наличие кабинета дежурного врача </a:t>
            </a:r>
          </a:p>
          <a:p>
            <a:pPr algn="just">
              <a:spcBef>
                <a:spcPts val="0"/>
              </a:spcBef>
            </a:pPr>
            <a:r>
              <a:rPr lang="ru-RU" sz="1100" b="1" dirty="0"/>
              <a:t>11. Обеспечена навигация в медицинской организации</a:t>
            </a:r>
          </a:p>
          <a:p>
            <a:pPr algn="just">
              <a:spcBef>
                <a:spcPts val="0"/>
              </a:spcBef>
            </a:pPr>
            <a:endParaRPr lang="ru-RU" sz="11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196753"/>
            <a:ext cx="4035425" cy="5328592"/>
          </a:xfrm>
          <a:solidFill>
            <a:schemeClr val="accent3">
              <a:lumMod val="95000"/>
            </a:schemeClr>
          </a:solidFill>
          <a:ln w="28575">
            <a:solidFill>
              <a:srgbClr val="C00000"/>
            </a:solidFill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100" b="1" dirty="0"/>
              <a:t>12. Организована Комната обей</a:t>
            </a:r>
          </a:p>
          <a:p>
            <a:pPr>
              <a:spcBef>
                <a:spcPts val="0"/>
              </a:spcBef>
            </a:pPr>
            <a:r>
              <a:rPr lang="ru-RU" sz="1100" b="1" dirty="0"/>
              <a:t>13. Имеется </a:t>
            </a:r>
            <a:r>
              <a:rPr lang="ru-RU" sz="1100" b="1" dirty="0" err="1"/>
              <a:t>call</a:t>
            </a:r>
            <a:r>
              <a:rPr lang="ru-RU" sz="1100" b="1" dirty="0"/>
              <a:t>-центр </a:t>
            </a:r>
          </a:p>
          <a:p>
            <a:pPr>
              <a:spcBef>
                <a:spcPts val="0"/>
              </a:spcBef>
            </a:pPr>
            <a:r>
              <a:rPr lang="ru-RU" sz="1100" b="1" dirty="0"/>
              <a:t>14. Имеются пандусы для инвалидов</a:t>
            </a:r>
          </a:p>
          <a:p>
            <a:pPr>
              <a:spcBef>
                <a:spcPts val="0"/>
              </a:spcBef>
            </a:pPr>
            <a:r>
              <a:rPr lang="ru-RU" sz="1100" b="1" dirty="0"/>
              <a:t>15. Обеспечена безопасная площадка перед входом  </a:t>
            </a:r>
          </a:p>
          <a:p>
            <a:pPr>
              <a:spcBef>
                <a:spcPts val="0"/>
              </a:spcBef>
            </a:pPr>
            <a:r>
              <a:rPr lang="ru-RU" sz="1100" b="1" dirty="0"/>
              <a:t>16. Имеются поручни для инвалидов</a:t>
            </a:r>
          </a:p>
          <a:p>
            <a:pPr>
              <a:spcBef>
                <a:spcPts val="0"/>
              </a:spcBef>
            </a:pPr>
            <a:r>
              <a:rPr lang="ru-RU" sz="1100" b="1" dirty="0"/>
              <a:t>17. Обеспечено наличие средств двухсторонней связи</a:t>
            </a:r>
          </a:p>
          <a:p>
            <a:pPr>
              <a:spcBef>
                <a:spcPts val="0"/>
              </a:spcBef>
            </a:pPr>
            <a:r>
              <a:rPr lang="ru-RU" sz="1100" b="1" dirty="0"/>
              <a:t> на входной группе </a:t>
            </a:r>
          </a:p>
          <a:p>
            <a:pPr>
              <a:spcBef>
                <a:spcPts val="0"/>
              </a:spcBef>
            </a:pPr>
            <a:r>
              <a:rPr lang="ru-RU" sz="1100" b="1" dirty="0"/>
              <a:t>18. Обеспечено наличие сменного кресла-коляски</a:t>
            </a:r>
          </a:p>
          <a:p>
            <a:pPr>
              <a:spcBef>
                <a:spcPts val="0"/>
              </a:spcBef>
            </a:pPr>
            <a:r>
              <a:rPr lang="ru-RU" sz="1100" b="1" dirty="0"/>
              <a:t> (доступная среда)</a:t>
            </a:r>
          </a:p>
          <a:p>
            <a:pPr>
              <a:spcBef>
                <a:spcPts val="0"/>
              </a:spcBef>
            </a:pPr>
            <a:endParaRPr lang="ru-RU" sz="1100" b="1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200" b="1" dirty="0"/>
              <a:t>С 01.04.2019 начато внедрение Программы</a:t>
            </a:r>
          </a:p>
          <a:p>
            <a:pPr marL="0" indent="0">
              <a:spcBef>
                <a:spcPts val="0"/>
              </a:spcBef>
            </a:pPr>
            <a:r>
              <a:rPr lang="ru-RU" sz="1200" b="1" dirty="0"/>
              <a:t> повышения эффективности работы женских консультаций на основе внедрения организационных «бережливых технологий» (письмо МЗ </a:t>
            </a:r>
            <a:r>
              <a:rPr lang="ru-RU" sz="1200" b="1" dirty="0">
                <a:solidFill>
                  <a:schemeClr val="tx1"/>
                </a:solidFill>
              </a:rPr>
              <a:t>КО </a:t>
            </a:r>
            <a:r>
              <a:rPr lang="ru-RU" sz="1200" b="1" dirty="0">
                <a:solidFill>
                  <a:schemeClr val="tx1"/>
                </a:solidFill>
                <a:cs typeface="Times New Roman" pitchFamily="18" charset="0"/>
              </a:rPr>
              <a:t>от 01.04.2019 № 01-06/1307)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</a:p>
          <a:p>
            <a:pPr marL="0" indent="0">
              <a:spcBef>
                <a:spcPts val="0"/>
              </a:spcBef>
            </a:pPr>
            <a:endParaRPr lang="ru-RU" sz="1200" b="1" dirty="0">
              <a:solidFill>
                <a:schemeClr val="tx1"/>
              </a:solidFill>
            </a:endParaRPr>
          </a:p>
          <a:p>
            <a:pPr marL="171450" indent="-1714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200" b="1" dirty="0"/>
              <a:t>Для обучения навыкам бережливого</a:t>
            </a:r>
          </a:p>
          <a:p>
            <a:pPr marL="0" indent="0">
              <a:spcBef>
                <a:spcPts val="0"/>
              </a:spcBef>
            </a:pPr>
            <a:r>
              <a:rPr lang="ru-RU" sz="1200" b="1" dirty="0"/>
              <a:t>производства организовано проведение в июне-июле 2019 года выездного цикла повышения квалификации на тему: «Организация рабочего пространства в медицине. Применение инструмента бережливого производства «5С».</a:t>
            </a:r>
          </a:p>
          <a:p>
            <a:pPr marL="0" indent="0">
              <a:spcBef>
                <a:spcPts val="0"/>
              </a:spcBef>
            </a:pPr>
            <a:r>
              <a:rPr lang="ru-RU" sz="1100" b="1" dirty="0">
                <a:solidFill>
                  <a:schemeClr val="tx1"/>
                </a:solidFill>
              </a:rPr>
              <a:t> </a:t>
            </a: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2789539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764704"/>
            <a:ext cx="8221662" cy="404965"/>
          </a:xfrm>
        </p:spPr>
        <p:txBody>
          <a:bodyPr/>
          <a:lstStyle/>
          <a:p>
            <a:r>
              <a:rPr lang="ru-RU" sz="2000" b="1" dirty="0">
                <a:solidFill>
                  <a:schemeClr val="bg1"/>
                </a:solidFill>
              </a:rPr>
              <a:t>Бережливые технологии в женских консультациях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269" y="4437112"/>
            <a:ext cx="2359936" cy="22368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752" y="4437110"/>
            <a:ext cx="2264008" cy="2236816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5555" y="4437111"/>
            <a:ext cx="1968714" cy="22368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173" y="1903624"/>
            <a:ext cx="2243587" cy="23520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5556" y="1903624"/>
            <a:ext cx="1968713" cy="23520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7773" y="1903624"/>
            <a:ext cx="2010910" cy="233330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9391" y="1903624"/>
            <a:ext cx="2350153" cy="23373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82133" y="126429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ПОСЛЕ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03717" y="126429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</a:t>
            </a:r>
            <a:r>
              <a:rPr lang="ru-RU" sz="2000" b="1" dirty="0">
                <a:solidFill>
                  <a:schemeClr val="tx1"/>
                </a:solidFill>
              </a:rPr>
              <a:t>ДО</a:t>
            </a:r>
            <a:r>
              <a:rPr lang="ru-RU" dirty="0"/>
              <a:t>О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07504" y="1169669"/>
            <a:ext cx="4411179" cy="5571699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4536975" y="1169669"/>
            <a:ext cx="4437294" cy="5571699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pitchFamily="32" charset="-122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0756" y="4437110"/>
            <a:ext cx="2034164" cy="223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00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714375"/>
            <a:ext cx="8262119" cy="482377"/>
          </a:xfrm>
        </p:spPr>
        <p:txBody>
          <a:bodyPr/>
          <a:lstStyle/>
          <a:p>
            <a:r>
              <a:rPr lang="ru-RU" altLang="ru-RU" sz="1600" b="1" dirty="0">
                <a:solidFill>
                  <a:schemeClr val="bg1"/>
                </a:solidFill>
              </a:rPr>
              <a:t>РАБОТА ПО НАПРАВЛЕНИЮ «РОДОВЫЕ СЕРТИФИКАТЫ» 2018 год</a:t>
            </a:r>
          </a:p>
        </p:txBody>
      </p:sp>
      <p:sp>
        <p:nvSpPr>
          <p:cNvPr id="27658" name="TextBox 21"/>
          <p:cNvSpPr txBox="1">
            <a:spLocks noChangeArrowheads="1"/>
          </p:cNvSpPr>
          <p:nvPr/>
        </p:nvSpPr>
        <p:spPr bwMode="auto">
          <a:xfrm>
            <a:off x="142874" y="1358353"/>
            <a:ext cx="2214563" cy="1616596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300" b="1" dirty="0"/>
              <a:t>ЗАРАБОТНАЯ ПЛАТА</a:t>
            </a:r>
          </a:p>
          <a:p>
            <a:pPr algn="ctr">
              <a:lnSpc>
                <a:spcPct val="150000"/>
              </a:lnSpc>
            </a:pPr>
            <a:r>
              <a:rPr lang="ru-RU" altLang="ru-RU" sz="1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ТАЛОН №1 –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altLang="ru-RU" sz="1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11,7</a:t>
            </a:r>
            <a:r>
              <a:rPr lang="ru-RU" altLang="ru-RU" sz="1300" b="1" dirty="0">
                <a:solidFill>
                  <a:srgbClr val="0070C0"/>
                </a:solidFill>
              </a:rPr>
              <a:t> млн. рублей (27,2%)</a:t>
            </a:r>
            <a:r>
              <a:rPr lang="ru-RU" altLang="ru-RU" sz="1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altLang="ru-RU" sz="1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ТАЛОН №2 –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altLang="ru-RU" sz="1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29,8</a:t>
            </a:r>
            <a:r>
              <a:rPr lang="ru-RU" altLang="ru-RU" sz="1300" b="1" dirty="0">
                <a:solidFill>
                  <a:srgbClr val="0070C0"/>
                </a:solidFill>
              </a:rPr>
              <a:t> млн</a:t>
            </a:r>
            <a:r>
              <a:rPr lang="ru-RU" altLang="ru-RU" sz="1300" b="1" dirty="0">
                <a:solidFill>
                  <a:srgbClr val="0066CC"/>
                </a:solidFill>
              </a:rPr>
              <a:t>. рублей (42,7%)</a:t>
            </a:r>
            <a:endParaRPr lang="ru-RU" alt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5" name="Прямоугольник 26"/>
          <p:cNvSpPr>
            <a:spLocks noChangeArrowheads="1"/>
          </p:cNvSpPr>
          <p:nvPr/>
        </p:nvSpPr>
        <p:spPr bwMode="auto">
          <a:xfrm>
            <a:off x="2643181" y="1340768"/>
            <a:ext cx="3714750" cy="2176463"/>
          </a:xfrm>
          <a:prstGeom prst="rect">
            <a:avLst/>
          </a:prstGeom>
          <a:solidFill>
            <a:srgbClr val="92D05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600" b="1" dirty="0">
                <a:solidFill>
                  <a:srgbClr val="0066CC"/>
                </a:solidFill>
              </a:rPr>
              <a:t>ПРИОБРЕТЕНО: </a:t>
            </a:r>
          </a:p>
          <a:p>
            <a:pPr algn="ctr"/>
            <a:r>
              <a:rPr lang="ru-RU" altLang="ru-RU" sz="1600" b="1" dirty="0">
                <a:solidFill>
                  <a:srgbClr val="0066CC"/>
                </a:solidFill>
              </a:rPr>
              <a:t>ОБОРУДОВАНИЕ, ИЗДЕЛИЯ МЕДИЦИНСКОГО НАЗНАЧЕНИЯ, МЯГКИЙ ИНВЕНТАРЬ</a:t>
            </a:r>
          </a:p>
          <a:p>
            <a:pPr algn="ctr"/>
            <a:r>
              <a:rPr lang="ru-RU" altLang="ru-RU" sz="1400" b="1" dirty="0">
                <a:solidFill>
                  <a:srgbClr val="0066CC"/>
                </a:solidFill>
              </a:rPr>
              <a:t>НА </a:t>
            </a:r>
            <a:r>
              <a:rPr lang="ru-RU" altLang="ru-RU" sz="1600" b="1" dirty="0">
                <a:solidFill>
                  <a:srgbClr val="0066CC"/>
                </a:solidFill>
              </a:rPr>
              <a:t>40,2 млн. рублей</a:t>
            </a:r>
          </a:p>
          <a:p>
            <a:pPr algn="ctr">
              <a:lnSpc>
                <a:spcPct val="150000"/>
              </a:lnSpc>
              <a:buFontTx/>
              <a:buChar char="•"/>
            </a:pP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ТАЛОН №1 – 13,1</a:t>
            </a:r>
            <a:r>
              <a:rPr lang="ru-RU" altLang="ru-RU" sz="1600" b="1" dirty="0">
                <a:solidFill>
                  <a:srgbClr val="0070C0"/>
                </a:solidFill>
              </a:rPr>
              <a:t> млн. рублей</a:t>
            </a: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  <a:buFontTx/>
              <a:buChar char="•"/>
            </a:pPr>
            <a:r>
              <a:rPr lang="ru-RU" alt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ТАЛОН №2 – 27,1</a:t>
            </a:r>
            <a:r>
              <a:rPr lang="ru-RU" altLang="ru-RU" sz="1600" b="1" dirty="0">
                <a:solidFill>
                  <a:srgbClr val="0070C0"/>
                </a:solidFill>
              </a:rPr>
              <a:t> млн</a:t>
            </a:r>
            <a:r>
              <a:rPr lang="ru-RU" altLang="ru-RU" sz="1600" b="1" dirty="0">
                <a:solidFill>
                  <a:srgbClr val="0066CC"/>
                </a:solidFill>
              </a:rPr>
              <a:t>. рублей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6" name="Прямая со стрелкой 28"/>
          <p:cNvCxnSpPr>
            <a:cxnSpLocks noChangeShapeType="1"/>
          </p:cNvCxnSpPr>
          <p:nvPr/>
        </p:nvCxnSpPr>
        <p:spPr bwMode="auto">
          <a:xfrm>
            <a:off x="2507956" y="1367917"/>
            <a:ext cx="0" cy="2219166"/>
          </a:xfrm>
          <a:prstGeom prst="straightConnector1">
            <a:avLst/>
          </a:prstGeom>
          <a:noFill/>
          <a:ln w="25400" algn="ctr">
            <a:solidFill>
              <a:srgbClr val="0066CC"/>
            </a:solidFill>
            <a:round/>
            <a:headEnd/>
            <a:tailEnd type="arrow" w="med" len="med"/>
          </a:ln>
        </p:spPr>
      </p:cxnSp>
      <p:cxnSp>
        <p:nvCxnSpPr>
          <p:cNvPr id="1037" name="Прямая со стрелкой 31"/>
          <p:cNvCxnSpPr>
            <a:cxnSpLocks noChangeShapeType="1"/>
          </p:cNvCxnSpPr>
          <p:nvPr/>
        </p:nvCxnSpPr>
        <p:spPr bwMode="auto">
          <a:xfrm rot="5400000">
            <a:off x="5409280" y="2428205"/>
            <a:ext cx="2214563" cy="1588"/>
          </a:xfrm>
          <a:prstGeom prst="straightConnector1">
            <a:avLst/>
          </a:prstGeom>
          <a:noFill/>
          <a:ln w="25400" algn="ctr">
            <a:solidFill>
              <a:srgbClr val="0066CC"/>
            </a:solidFill>
            <a:round/>
            <a:headEnd/>
            <a:tailEnd type="arrow" w="med" len="med"/>
          </a:ln>
        </p:spPr>
      </p:cxnSp>
      <p:graphicFrame>
        <p:nvGraphicFramePr>
          <p:cNvPr id="1026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2172144"/>
              </p:ext>
            </p:extLst>
          </p:nvPr>
        </p:nvGraphicFramePr>
        <p:xfrm>
          <a:off x="142874" y="3861902"/>
          <a:ext cx="4397375" cy="266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70" name="Worksheet" r:id="rId3" imgW="9391810" imgH="6010218" progId="Excel.Sheet.8">
                  <p:embed/>
                </p:oleObj>
              </mc:Choice>
              <mc:Fallback>
                <p:oleObj name="Worksheet" r:id="rId3" imgW="9391810" imgH="601021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4" y="3861902"/>
                        <a:ext cx="4397375" cy="2662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6660232" y="1340768"/>
            <a:ext cx="2214563" cy="2246313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/>
              <a:t>ОБЕСПЕЧЕНИЕ ЛЕКАРСТВЕННЫМИ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/>
              <a:t>СРЕДСТВАМИ БЕРЕМЕННЫХ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/>
              <a:t>ЖЕНЩИН – 3,9 млн. рублей (9,1%)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400" b="1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/>
              <a:t>ДОПОЛНИТЕЛЬНОЕ ПИТАНИЕ –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/>
              <a:t>2,4 млн. рублей (3,6%)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3574019"/>
            <a:ext cx="38884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315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/>
              <a:t>Структура расходования средств по талону № 1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92848" y="3600292"/>
            <a:ext cx="38884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315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/>
              <a:t>Структура расходования средств по талону № 2</a:t>
            </a:r>
          </a:p>
        </p:txBody>
      </p:sp>
      <p:graphicFrame>
        <p:nvGraphicFramePr>
          <p:cNvPr id="14" name="Диаграмма 14">
            <a:extLst>
              <a:ext uri="{FF2B5EF4-FFF2-40B4-BE49-F238E27FC236}">
                <a16:creationId xmlns:a16="http://schemas.microsoft.com/office/drawing/2014/main" id="{81525774-8BFA-4F28-A298-89C4A6E0FA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6798373"/>
              </p:ext>
            </p:extLst>
          </p:nvPr>
        </p:nvGraphicFramePr>
        <p:xfrm>
          <a:off x="4540250" y="3873500"/>
          <a:ext cx="4397375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71" name="Worksheet" r:id="rId5" imgW="9391810" imgH="5829428" progId="Excel.Sheet.8">
                  <p:embed/>
                </p:oleObj>
              </mc:Choice>
              <mc:Fallback>
                <p:oleObj name="Worksheet" r:id="rId5" imgW="9391810" imgH="5829428" progId="Excel.Sheet.8">
                  <p:embed/>
                  <p:pic>
                    <p:nvPicPr>
                      <p:cNvPr id="1026" name="Диаграмма 14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0" y="3873500"/>
                        <a:ext cx="4397375" cy="2581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95228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лна 1"/>
          <p:cNvSpPr/>
          <p:nvPr/>
        </p:nvSpPr>
        <p:spPr>
          <a:xfrm>
            <a:off x="0" y="2708920"/>
            <a:ext cx="2627784" cy="1512168"/>
          </a:xfrm>
          <a:prstGeom prst="wave">
            <a:avLst>
              <a:gd name="adj1" fmla="val 12500"/>
              <a:gd name="adj2" fmla="val 244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>
              <a:spcBef>
                <a:spcPct val="20000"/>
              </a:spcBef>
            </a:pPr>
            <a:r>
              <a:rPr lang="ru-RU" altLang="ru-RU" sz="16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Соблюдение порядков оказания медицинской помощи</a:t>
            </a:r>
          </a:p>
        </p:txBody>
      </p:sp>
      <p:sp>
        <p:nvSpPr>
          <p:cNvPr id="3" name="Волна 2"/>
          <p:cNvSpPr/>
          <p:nvPr/>
        </p:nvSpPr>
        <p:spPr>
          <a:xfrm>
            <a:off x="6228184" y="3645023"/>
            <a:ext cx="2843808" cy="2657605"/>
          </a:xfrm>
          <a:prstGeom prst="wave">
            <a:avLst>
              <a:gd name="adj1" fmla="val 10619"/>
              <a:gd name="adj2" fmla="val -281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>
              <a:spcBef>
                <a:spcPct val="20000"/>
              </a:spcBef>
            </a:pPr>
            <a:r>
              <a:rPr lang="ru-RU" altLang="ru-RU" sz="16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Подготовка кадров: учеба, НМО, системные тренинги, командная работа, внедрение и отработка алгоритмов, чек-листов для внутреннего аудита</a:t>
            </a:r>
          </a:p>
        </p:txBody>
      </p:sp>
      <p:sp>
        <p:nvSpPr>
          <p:cNvPr id="5" name="Волна 4"/>
          <p:cNvSpPr/>
          <p:nvPr/>
        </p:nvSpPr>
        <p:spPr>
          <a:xfrm>
            <a:off x="251520" y="4725144"/>
            <a:ext cx="1872208" cy="1577485"/>
          </a:xfrm>
          <a:prstGeom prst="wave">
            <a:avLst>
              <a:gd name="adj1" fmla="val 9105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spcBef>
                <a:spcPct val="20000"/>
              </a:spcBef>
            </a:pPr>
            <a:endParaRPr lang="ru-RU" altLang="ru-RU" sz="1600" kern="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ru-RU" altLang="ru-RU" sz="16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Соблюдение маршрутизации пациентов</a:t>
            </a:r>
          </a:p>
          <a:p>
            <a:pPr lvl="0" eaLnBrk="0" hangingPunct="0">
              <a:spcBef>
                <a:spcPct val="20000"/>
              </a:spcBef>
            </a:pPr>
            <a:endParaRPr lang="ru-RU" altLang="ru-RU" sz="1600" kern="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Волна 11"/>
          <p:cNvSpPr/>
          <p:nvPr/>
        </p:nvSpPr>
        <p:spPr>
          <a:xfrm>
            <a:off x="321750" y="764704"/>
            <a:ext cx="3162255" cy="1634480"/>
          </a:xfrm>
          <a:prstGeom prst="wave">
            <a:avLst>
              <a:gd name="adj1" fmla="val 11678"/>
              <a:gd name="adj2" fmla="val -159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Соблюдение стандартов оказания медицинской помощи</a:t>
            </a:r>
          </a:p>
        </p:txBody>
      </p:sp>
      <p:sp>
        <p:nvSpPr>
          <p:cNvPr id="13" name="Волна 12"/>
          <p:cNvSpPr/>
          <p:nvPr/>
        </p:nvSpPr>
        <p:spPr>
          <a:xfrm>
            <a:off x="2425386" y="4768934"/>
            <a:ext cx="2506815" cy="1684402"/>
          </a:xfrm>
          <a:prstGeom prst="wav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>
              <a:spcBef>
                <a:spcPct val="20000"/>
              </a:spcBef>
            </a:pPr>
            <a:r>
              <a:rPr lang="ru-RU" altLang="ru-RU" sz="16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Работа коек акушерского (сестринского) ухода при МО II группы</a:t>
            </a:r>
          </a:p>
        </p:txBody>
      </p:sp>
      <p:sp>
        <p:nvSpPr>
          <p:cNvPr id="14" name="Волна 13"/>
          <p:cNvSpPr/>
          <p:nvPr/>
        </p:nvSpPr>
        <p:spPr>
          <a:xfrm>
            <a:off x="4932201" y="116633"/>
            <a:ext cx="4123565" cy="2553072"/>
          </a:xfrm>
          <a:prstGeom prst="wave">
            <a:avLst>
              <a:gd name="adj1" fmla="val 9545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500" dirty="0">
                <a:solidFill>
                  <a:srgbClr val="000000"/>
                </a:solidFill>
              </a:rPr>
              <a:t>Обеспечение системного внутреннего контроля качества оказания медицинской помощи беременным женщинам, роженицам и родильницам с осложненным течением беременности и родов, с соматической патологией, организация работы по выполнению целевых показателей </a:t>
            </a:r>
          </a:p>
        </p:txBody>
      </p:sp>
      <p:sp>
        <p:nvSpPr>
          <p:cNvPr id="15" name="Лента лицом вверх 14"/>
          <p:cNvSpPr/>
          <p:nvPr/>
        </p:nvSpPr>
        <p:spPr>
          <a:xfrm>
            <a:off x="2627784" y="2486381"/>
            <a:ext cx="3816424" cy="2077959"/>
          </a:xfrm>
          <a:prstGeom prst="ribbon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Основные задачи при оказании медицинской помощи</a:t>
            </a:r>
          </a:p>
        </p:txBody>
      </p:sp>
    </p:spTree>
    <p:extLst>
      <p:ext uri="{BB962C8B-B14F-4D97-AF65-F5344CB8AC3E}">
        <p14:creationId xmlns:p14="http://schemas.microsoft.com/office/powerpoint/2010/main" val="265756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078414" cy="360040"/>
          </a:xfrm>
        </p:spPr>
        <p:txBody>
          <a:bodyPr/>
          <a:lstStyle/>
          <a:p>
            <a:r>
              <a:rPr lang="ru-RU" sz="2000" b="1" dirty="0">
                <a:solidFill>
                  <a:schemeClr val="bg1"/>
                </a:solidFill>
              </a:rPr>
              <a:t>ОРГАНИЗАЦИЯ МЕДИЦИНСКОЙ ПОМОЩИ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716016" y="1196753"/>
            <a:ext cx="4248472" cy="2520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250" b="1" dirty="0">
                <a:solidFill>
                  <a:srgbClr val="C00000"/>
                </a:solidFill>
              </a:rPr>
              <a:t>В 2018 году </a:t>
            </a:r>
            <a:r>
              <a:rPr lang="ru-RU" sz="1250" b="1" dirty="0">
                <a:solidFill>
                  <a:schemeClr val="tx1"/>
                </a:solidFill>
              </a:rPr>
              <a:t>обеспеченность составила </a:t>
            </a:r>
          </a:p>
          <a:p>
            <a:r>
              <a:rPr lang="ru-RU" sz="1250" b="1" dirty="0">
                <a:solidFill>
                  <a:schemeClr val="tx1"/>
                </a:solidFill>
              </a:rPr>
              <a:t>(на 10 тыс. соответствующего населения):</a:t>
            </a:r>
          </a:p>
          <a:p>
            <a:r>
              <a:rPr lang="ru-RU" sz="1250" b="1" dirty="0">
                <a:solidFill>
                  <a:srgbClr val="C00000"/>
                </a:solidFill>
              </a:rPr>
              <a:t>врачами акушерами-гинекологами </a:t>
            </a:r>
            <a:r>
              <a:rPr lang="ru-RU" sz="1250" b="1" dirty="0">
                <a:solidFill>
                  <a:schemeClr val="tx1"/>
                </a:solidFill>
              </a:rPr>
              <a:t>– </a:t>
            </a:r>
            <a:r>
              <a:rPr lang="ru-RU" sz="1250" b="1" dirty="0">
                <a:solidFill>
                  <a:srgbClr val="FF0000"/>
                </a:solidFill>
              </a:rPr>
              <a:t>4,4</a:t>
            </a:r>
            <a:r>
              <a:rPr lang="ru-RU" sz="1250" b="1" dirty="0">
                <a:solidFill>
                  <a:schemeClr val="tx1"/>
                </a:solidFill>
              </a:rPr>
              <a:t> </a:t>
            </a:r>
          </a:p>
          <a:p>
            <a:r>
              <a:rPr lang="ru-RU" sz="1250" b="1" dirty="0">
                <a:solidFill>
                  <a:schemeClr val="tx1"/>
                </a:solidFill>
              </a:rPr>
              <a:t>(233 чел.) (2014 год – 4,6 – 235 чел., РФ 2017 г. 4,65); </a:t>
            </a:r>
          </a:p>
          <a:p>
            <a:r>
              <a:rPr lang="ru-RU" sz="1250" b="1" dirty="0">
                <a:solidFill>
                  <a:srgbClr val="C00000"/>
                </a:solidFill>
              </a:rPr>
              <a:t>врачами неонатологами </a:t>
            </a:r>
            <a:r>
              <a:rPr lang="ru-RU" sz="1250" b="1" dirty="0">
                <a:solidFill>
                  <a:schemeClr val="tx1"/>
                </a:solidFill>
              </a:rPr>
              <a:t>– </a:t>
            </a:r>
            <a:r>
              <a:rPr lang="ru-RU" sz="1250" b="1" dirty="0">
                <a:solidFill>
                  <a:srgbClr val="FF0000"/>
                </a:solidFill>
              </a:rPr>
              <a:t>26,7</a:t>
            </a:r>
            <a:r>
              <a:rPr lang="ru-RU" sz="1250" b="1" dirty="0">
                <a:solidFill>
                  <a:schemeClr val="tx1"/>
                </a:solidFill>
              </a:rPr>
              <a:t> (29 чел.) (РФ 2017 г. – 31,9), с 2017 г. увеличилась на 11,7%; </a:t>
            </a:r>
            <a:br>
              <a:rPr lang="ru-RU" sz="1250" b="1" dirty="0">
                <a:solidFill>
                  <a:schemeClr val="tx1"/>
                </a:solidFill>
              </a:rPr>
            </a:br>
            <a:r>
              <a:rPr lang="ru-RU" sz="1250" b="1" dirty="0">
                <a:solidFill>
                  <a:srgbClr val="C00000"/>
                </a:solidFill>
              </a:rPr>
              <a:t>средним медицинским персоналом </a:t>
            </a:r>
            <a:r>
              <a:rPr lang="ru-RU" sz="1250" b="1" dirty="0">
                <a:solidFill>
                  <a:schemeClr val="tx1"/>
                </a:solidFill>
              </a:rPr>
              <a:t>– </a:t>
            </a:r>
            <a:r>
              <a:rPr lang="ru-RU" sz="1250" b="1" dirty="0">
                <a:solidFill>
                  <a:srgbClr val="FF0000"/>
                </a:solidFill>
              </a:rPr>
              <a:t>4,3</a:t>
            </a:r>
            <a:r>
              <a:rPr lang="ru-RU" sz="1250" b="1" dirty="0">
                <a:solidFill>
                  <a:schemeClr val="tx1"/>
                </a:solidFill>
              </a:rPr>
              <a:t> (РФ – 6,6).</a:t>
            </a:r>
          </a:p>
          <a:p>
            <a:r>
              <a:rPr lang="ru-RU" sz="1250" b="1" dirty="0">
                <a:solidFill>
                  <a:schemeClr val="tx1"/>
                </a:solidFill>
              </a:rPr>
              <a:t>Число акушерок за последние за 5 лет уменьшилось на 8,0 % (с 246 до 226 чел.).</a:t>
            </a:r>
          </a:p>
          <a:p>
            <a:r>
              <a:rPr lang="ru-RU" sz="1250" b="1" dirty="0">
                <a:solidFill>
                  <a:schemeClr val="tx1"/>
                </a:solidFill>
              </a:rPr>
              <a:t>Обучено в </a:t>
            </a:r>
            <a:r>
              <a:rPr lang="ru-RU" sz="1250" b="1" dirty="0" err="1">
                <a:solidFill>
                  <a:schemeClr val="tx1"/>
                </a:solidFill>
              </a:rPr>
              <a:t>симуляц</a:t>
            </a:r>
            <a:r>
              <a:rPr lang="ru-RU" sz="1250" b="1" dirty="0">
                <a:solidFill>
                  <a:schemeClr val="tx1"/>
                </a:solidFill>
              </a:rPr>
              <a:t>. центре БФУ 20 специалистов.</a:t>
            </a:r>
          </a:p>
          <a:p>
            <a:r>
              <a:rPr lang="ru-RU" sz="1250" b="1" dirty="0">
                <a:solidFill>
                  <a:schemeClr val="tx1"/>
                </a:solidFill>
              </a:rPr>
              <a:t>В рамках нацпроекта в 2019 г. планируется обучить в федеральных </a:t>
            </a:r>
            <a:r>
              <a:rPr lang="ru-RU" sz="1250" b="1" dirty="0" err="1">
                <a:solidFill>
                  <a:schemeClr val="tx1"/>
                </a:solidFill>
              </a:rPr>
              <a:t>симуляционных</a:t>
            </a:r>
            <a:r>
              <a:rPr lang="ru-RU" sz="1250" b="1" dirty="0">
                <a:solidFill>
                  <a:schemeClr val="tx1"/>
                </a:solidFill>
              </a:rPr>
              <a:t> центрах 46 специалистов родовспомогательной службы. 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95536" y="3789040"/>
            <a:ext cx="8568952" cy="2952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Что сделано: </a:t>
            </a:r>
            <a:r>
              <a:rPr lang="ru-RU" b="1" dirty="0">
                <a:solidFill>
                  <a:schemeClr val="tx1"/>
                </a:solidFill>
              </a:rPr>
              <a:t>Постановлением Правительства Калининградской области от 02.04.2018 № 170 определено: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b="1" dirty="0">
                <a:solidFill>
                  <a:schemeClr val="tx1"/>
                </a:solidFill>
              </a:rPr>
              <a:t>выплата медицинским работникам в течение первых 3 лет при первом трудоустройстве в государственные медицинские организации КО - для врачебного персонала от 300 000 до 600 000 рублей, для среднего медицинского персонала от 150 000 до 300 000 рублей, с учетом территориального коэффициента;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b="1" dirty="0">
                <a:solidFill>
                  <a:schemeClr val="tx1"/>
                </a:solidFill>
              </a:rPr>
              <a:t>компенсация расходов на оплату найма жилого помещения в размере до 15 тысяч рублей сроком на 3 мес.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b="1" dirty="0">
                <a:solidFill>
                  <a:prstClr val="black"/>
                </a:solidFill>
                <a:cs typeface="Times New Roman" pitchFamily="18" charset="0"/>
              </a:rPr>
              <a:t>Выделение жилых помещений служебного жилого фонда.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b="1" dirty="0">
                <a:solidFill>
                  <a:prstClr val="black"/>
                </a:solidFill>
                <a:cs typeface="Times New Roman" pitchFamily="18" charset="0"/>
              </a:rPr>
              <a:t>Предоставление льготы по оплате за жилое помещение и коммунальные услуги в размере 50% специалистам, проживающим и работающим в сельской местности.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b="1" dirty="0">
                <a:solidFill>
                  <a:prstClr val="black"/>
                </a:solidFill>
                <a:cs typeface="Times New Roman" pitchFamily="18" charset="0"/>
              </a:rPr>
              <a:t>Программа «Земский доктор» и «Земский фельдшер»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b="1" dirty="0">
                <a:solidFill>
                  <a:prstClr val="black"/>
                </a:solidFill>
                <a:cs typeface="Times New Roman" pitchFamily="18" charset="0"/>
              </a:rPr>
              <a:t>Предоставление социальных выплат на субсидирование части первоначального взноса по ипотечным жилищным кредитам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b="1" dirty="0">
                <a:solidFill>
                  <a:prstClr val="black"/>
                </a:solidFill>
                <a:cs typeface="Times New Roman" pitchFamily="18" charset="0"/>
              </a:rPr>
              <a:t>Ежемесячная стипендия целевым ординаторам, единовременные выплаты целевым ординаторам при трудоустройстве, ретроспективное возмещение стоимости обучения по остродефицитным специальностям</a:t>
            </a:r>
          </a:p>
          <a:p>
            <a:pPr marL="171450" indent="-171450">
              <a:buFont typeface="Wingdings" pitchFamily="2" charset="2"/>
              <a:buChar char="ü"/>
            </a:pPr>
            <a:endParaRPr lang="ru-RU" b="1" dirty="0">
              <a:solidFill>
                <a:prstClr val="black"/>
              </a:solidFill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ü"/>
            </a:pPr>
            <a:endParaRPr lang="ru-RU" b="1" dirty="0">
              <a:solidFill>
                <a:prstClr val="black"/>
              </a:solidFill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ü"/>
            </a:pPr>
            <a:endParaRPr lang="ru-RU" b="1" dirty="0">
              <a:solidFill>
                <a:prstClr val="black"/>
              </a:solidFill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ü"/>
            </a:pP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7AAAFBA-51D4-4E77-8EB6-0ADEFC6BA5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450961"/>
              </p:ext>
            </p:extLst>
          </p:nvPr>
        </p:nvGraphicFramePr>
        <p:xfrm>
          <a:off x="402722" y="1268761"/>
          <a:ext cx="2009038" cy="24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83" name="Worksheet" r:id="rId3" imgW="6420010" imgH="4991114" progId="">
                  <p:embed/>
                </p:oleObj>
              </mc:Choice>
              <mc:Fallback>
                <p:oleObj name="Worksheet" r:id="rId3" imgW="6420010" imgH="4991114" progId="">
                  <p:embed/>
                  <p:pic>
                    <p:nvPicPr>
                      <p:cNvPr id="0" name="Picture 200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722" y="1268761"/>
                        <a:ext cx="2009038" cy="244827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CDBB659E-7D6E-441E-A7C8-916F4D884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945005"/>
              </p:ext>
            </p:extLst>
          </p:nvPr>
        </p:nvGraphicFramePr>
        <p:xfrm>
          <a:off x="2483768" y="1268761"/>
          <a:ext cx="2154723" cy="24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84" name="Worksheet" r:id="rId5" imgW="6391195" imgH="4905517" progId="">
                  <p:embed/>
                </p:oleObj>
              </mc:Choice>
              <mc:Fallback>
                <p:oleObj name="Worksheet" r:id="rId5" imgW="6391195" imgH="4905517" progId="">
                  <p:embed/>
                  <p:pic>
                    <p:nvPicPr>
                      <p:cNvPr id="0" name="Picture 200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1268761"/>
                        <a:ext cx="2154723" cy="244827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57201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457200" y="692697"/>
            <a:ext cx="8240713" cy="504055"/>
          </a:xfrm>
        </p:spPr>
        <p:txBody>
          <a:bodyPr/>
          <a:lstStyle/>
          <a:p>
            <a:r>
              <a:rPr lang="ru-RU" altLang="ru-RU" sz="2000" b="1" dirty="0">
                <a:solidFill>
                  <a:schemeClr val="bg1"/>
                </a:solidFill>
                <a:latin typeface="+mn-lt"/>
              </a:rPr>
              <a:t>Организация медицинской помощи.</a:t>
            </a:r>
            <a:r>
              <a:rPr lang="ru-RU" sz="20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Основные задачи МЗ РФ</a:t>
            </a:r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120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435280" cy="532859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Clr>
                <a:srgbClr val="00B050"/>
              </a:buClr>
              <a:buSzPct val="110000"/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МЗ РФ признана работа неудовлетворительной в Калининградской области в 2018 году по следующим направлениям: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0"/>
              </a:spcBef>
              <a:buClr>
                <a:srgbClr val="00B050"/>
              </a:buClr>
              <a:buSzPct val="110000"/>
              <a:buFont typeface="Wingdings" pitchFamily="2" charset="2"/>
              <a:buChar char="ü"/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высокий показатель мертворождаемости (6,35)</a:t>
            </a:r>
          </a:p>
          <a:p>
            <a:pPr marL="285750" indent="-285750" algn="just">
              <a:spcBef>
                <a:spcPts val="0"/>
              </a:spcBef>
              <a:buClr>
                <a:srgbClr val="00B050"/>
              </a:buClr>
              <a:buSzPct val="110000"/>
              <a:buFont typeface="Wingdings" pitchFamily="2" charset="2"/>
              <a:buChar char="ü"/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большая длительность пребывания в акушерских стационарах  рожениц и родильниц (5,9 койко-дней) и на койках патологии беременности (9,4 к/д)</a:t>
            </a:r>
          </a:p>
          <a:p>
            <a:pPr marL="285750" indent="-285750" algn="just">
              <a:spcBef>
                <a:spcPts val="0"/>
              </a:spcBef>
              <a:buClr>
                <a:srgbClr val="00B050"/>
              </a:buClr>
              <a:buSzPct val="110000"/>
              <a:buFont typeface="Wingdings" pitchFamily="2" charset="2"/>
              <a:buChar char="ü"/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высокий показатель частоты операции кесарева сечения (36,7%) </a:t>
            </a:r>
          </a:p>
          <a:p>
            <a:pPr marL="285750" indent="-285750" algn="just">
              <a:spcBef>
                <a:spcPts val="0"/>
              </a:spcBef>
              <a:buClr>
                <a:srgbClr val="00B050"/>
              </a:buClr>
              <a:buSzPct val="110000"/>
              <a:buFont typeface="Wingdings" pitchFamily="2" charset="2"/>
              <a:buChar char="ü"/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организации мониторинга лечения бесплодия методом ЭКО</a:t>
            </a:r>
          </a:p>
          <a:p>
            <a:pPr marL="285750" indent="-285750" algn="just">
              <a:spcBef>
                <a:spcPts val="0"/>
              </a:spcBef>
              <a:buClr>
                <a:srgbClr val="00B050"/>
              </a:buClr>
              <a:buSzPct val="110000"/>
              <a:buFont typeface="Wingdings" pitchFamily="2" charset="2"/>
              <a:buChar char="ü"/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проведению мониторинга течения беременности и формированию групп риска, работы дистанционного консультативного центра и мобильных акушерских бригад</a:t>
            </a:r>
          </a:p>
          <a:p>
            <a:pPr marL="285750" indent="-285750" algn="just">
              <a:spcBef>
                <a:spcPts val="0"/>
              </a:spcBef>
              <a:buClr>
                <a:srgbClr val="00B050"/>
              </a:buClr>
              <a:buSzPct val="110000"/>
              <a:buFont typeface="Wingdings" pitchFamily="2" charset="2"/>
              <a:buChar char="ü"/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рост показателя абортов на 100 родившихся живыми и мертвыми </a:t>
            </a:r>
          </a:p>
          <a:p>
            <a:pPr marL="0" indent="0" algn="just">
              <a:spcBef>
                <a:spcPts val="0"/>
              </a:spcBef>
              <a:buClr>
                <a:srgbClr val="00B050"/>
              </a:buClr>
              <a:buSzPct val="110000"/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 38,6 до 39,3)</a:t>
            </a:r>
          </a:p>
          <a:p>
            <a:pPr marL="285750" indent="-285750" algn="just">
              <a:spcBef>
                <a:spcPts val="0"/>
              </a:spcBef>
              <a:buClr>
                <a:srgbClr val="00B050"/>
              </a:buClr>
              <a:buSzPct val="110000"/>
              <a:buFont typeface="Wingdings" pitchFamily="2" charset="2"/>
              <a:buChar char="ü"/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части подготовки врачей акушеров-гинекологов, неонатологов и анестезиологов-реаниматологов в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симуляционных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центрах (федеральные) (6,5% проучено от числа запланированных)</a:t>
            </a:r>
          </a:p>
          <a:p>
            <a:pPr marL="285750" indent="-285750" algn="just">
              <a:spcBef>
                <a:spcPts val="0"/>
              </a:spcBef>
              <a:buClr>
                <a:srgbClr val="00B050"/>
              </a:buClr>
              <a:buSzPct val="110000"/>
              <a:buFont typeface="Wingdings" pitchFamily="2" charset="2"/>
              <a:buChar char="ü"/>
              <a:defRPr/>
            </a:pP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ts val="0"/>
              </a:spcBef>
              <a:buClr>
                <a:srgbClr val="00B050"/>
              </a:buClr>
              <a:buSzPct val="110000"/>
              <a:buFont typeface="Wingdings" panose="05000000000000000000" pitchFamily="2" charset="2"/>
              <a:buChar char="Ø"/>
              <a:defRPr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Clr>
                <a:srgbClr val="00B050"/>
              </a:buClr>
              <a:buSzPct val="110000"/>
              <a:buNone/>
              <a:defRPr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B050"/>
              </a:buClr>
              <a:buSzPct val="110000"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B050"/>
              </a:buClr>
              <a:buSzPct val="110000"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rgbClr val="00B050"/>
              </a:buClr>
              <a:buSzPct val="110000"/>
              <a:buNone/>
              <a:defRPr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B050"/>
              </a:buClr>
              <a:buSzPct val="110000"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609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457200" y="692697"/>
            <a:ext cx="8240713" cy="504055"/>
          </a:xfrm>
        </p:spPr>
        <p:txBody>
          <a:bodyPr/>
          <a:lstStyle/>
          <a:p>
            <a:r>
              <a:rPr lang="ru-RU" altLang="ru-RU" sz="2000" b="1" dirty="0">
                <a:solidFill>
                  <a:schemeClr val="bg1"/>
                </a:solidFill>
                <a:latin typeface="+mn-lt"/>
              </a:rPr>
              <a:t>Организация медицинской помощи.</a:t>
            </a:r>
            <a:r>
              <a:rPr lang="ru-RU" sz="20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Основные задачи МЗ РФ</a:t>
            </a:r>
            <a:endParaRPr lang="ru-RU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120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435280" cy="532859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Clr>
                <a:srgbClr val="00B050"/>
              </a:buClr>
              <a:buSzPct val="110000"/>
              <a:defRPr/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задачи по организации работы. 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Принятие мер:</a:t>
            </a:r>
          </a:p>
          <a:p>
            <a:pPr marL="285750" indent="-285750" algn="just">
              <a:spcBef>
                <a:spcPts val="0"/>
              </a:spcBef>
              <a:buClr>
                <a:srgbClr val="00B050"/>
              </a:buClr>
              <a:buSzPct val="110000"/>
              <a:buFont typeface="Wingdings" pitchFamily="2" charset="2"/>
              <a:buChar char="Ø"/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снижению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мерворождаемости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(5,1) </a:t>
            </a:r>
          </a:p>
          <a:p>
            <a:pPr marL="285750" indent="-285750" algn="just">
              <a:spcBef>
                <a:spcPts val="0"/>
              </a:spcBef>
              <a:buClr>
                <a:srgbClr val="00B050"/>
              </a:buClr>
              <a:buSzPct val="110000"/>
              <a:buFont typeface="Wingdings" pitchFamily="2" charset="2"/>
              <a:buChar char="Ø"/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повышению эффективности коечного фонда акушерских стационаров (необоснованно длительное пребывание пациента до родов в ОПБ (6,6 к/д) и в послеродовом отделении (3,4 к/д), что увеличивает риск ГСО для матери и новорожденного)</a:t>
            </a:r>
          </a:p>
          <a:p>
            <a:pPr algn="just">
              <a:spcBef>
                <a:spcPts val="0"/>
              </a:spcBef>
              <a:buClr>
                <a:srgbClr val="00B050"/>
              </a:buClr>
              <a:buSzPct val="110000"/>
              <a:buFont typeface="Wingdings" panose="05000000000000000000" pitchFamily="2" charset="2"/>
              <a:buChar char="Ø"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повышению эффективности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работы коек акушерского (сестринского) ухода для дородовой госпитализации беременных женщин с целью сокращения длительности пребывания в отделениях патологии беременности до родов  </a:t>
            </a:r>
          </a:p>
          <a:p>
            <a:pPr algn="just">
              <a:spcBef>
                <a:spcPts val="0"/>
              </a:spcBef>
              <a:buClr>
                <a:srgbClr val="00B050"/>
              </a:buClr>
              <a:buSzPct val="110000"/>
              <a:buFont typeface="Wingdings" panose="05000000000000000000" pitchFamily="2" charset="2"/>
              <a:buChar char="Ø"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 работе дистанционного консультативного центра и выездных мобильных акушерских и анестезиолого-реанимационных бригад (с обязательным документированием и последующим анализом) </a:t>
            </a:r>
          </a:p>
          <a:p>
            <a:pPr algn="just">
              <a:spcBef>
                <a:spcPts val="0"/>
              </a:spcBef>
              <a:buClr>
                <a:srgbClr val="00B050"/>
              </a:buClr>
              <a:buSzPct val="110000"/>
              <a:buFont typeface="Wingdings" panose="05000000000000000000" pitchFamily="2" charset="2"/>
              <a:buChar char="Ø"/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снижению частоты операции кесарева сечения (28%)</a:t>
            </a:r>
          </a:p>
          <a:p>
            <a:pPr algn="just">
              <a:spcBef>
                <a:spcPts val="0"/>
              </a:spcBef>
              <a:buClr>
                <a:srgbClr val="00B050"/>
              </a:buClr>
              <a:buSzPct val="110000"/>
              <a:buFont typeface="Wingdings" panose="05000000000000000000" pitchFamily="2" charset="2"/>
              <a:buChar char="Ø"/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повышению эффективности работы по профилактике абортов (организация и контроль за деятельностью кабинетов МСП), снижение показателя абортов на 100 родившихся живыми и мертвыми (до 38)</a:t>
            </a:r>
          </a:p>
          <a:p>
            <a:pPr algn="just">
              <a:spcBef>
                <a:spcPts val="0"/>
              </a:spcBef>
              <a:buClr>
                <a:srgbClr val="00B050"/>
              </a:buClr>
              <a:buSzPct val="110000"/>
              <a:buFont typeface="Wingdings" panose="05000000000000000000" pitchFamily="2" charset="2"/>
              <a:buChar char="Ø"/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подготовке врачей акушеров-гинекологов, неонатологов и анестезиологов-реаниматологов в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симуляционных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центрах (федеральные)</a:t>
            </a:r>
          </a:p>
          <a:p>
            <a:pPr algn="just">
              <a:spcBef>
                <a:spcPts val="0"/>
              </a:spcBef>
              <a:buClr>
                <a:srgbClr val="00B050"/>
              </a:buClr>
              <a:buSzPct val="110000"/>
              <a:buFont typeface="Wingdings" panose="05000000000000000000" pitchFamily="2" charset="2"/>
              <a:buChar char="Ø"/>
              <a:defRPr/>
            </a:pP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Clr>
                <a:srgbClr val="00B050"/>
              </a:buClr>
              <a:buSzPct val="110000"/>
              <a:buFont typeface="Wingdings" panose="05000000000000000000" pitchFamily="2" charset="2"/>
              <a:buChar char="Ø"/>
              <a:defRPr/>
            </a:pP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Clr>
                <a:srgbClr val="00B050"/>
              </a:buClr>
              <a:buSzPct val="110000"/>
              <a:buFont typeface="Wingdings" panose="05000000000000000000" pitchFamily="2" charset="2"/>
              <a:buChar char="Ø"/>
              <a:defRPr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ts val="0"/>
              </a:spcBef>
              <a:buClr>
                <a:srgbClr val="00B050"/>
              </a:buClr>
              <a:buSzPct val="110000"/>
              <a:buFont typeface="Wingdings" panose="05000000000000000000" pitchFamily="2" charset="2"/>
              <a:buChar char="Ø"/>
              <a:defRPr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Clr>
                <a:srgbClr val="00B050"/>
              </a:buClr>
              <a:buSzPct val="110000"/>
              <a:buNone/>
              <a:defRPr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B050"/>
              </a:buClr>
              <a:buSzPct val="110000"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B050"/>
              </a:buClr>
              <a:buSzPct val="110000"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rgbClr val="00B050"/>
              </a:buClr>
              <a:buSzPct val="110000"/>
              <a:buNone/>
              <a:defRPr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B050"/>
              </a:buClr>
              <a:buSzPct val="110000"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5546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/>
          <p:cNvSpPr txBox="1">
            <a:spLocks noChangeArrowheads="1"/>
          </p:cNvSpPr>
          <p:nvPr/>
        </p:nvSpPr>
        <p:spPr bwMode="auto">
          <a:xfrm>
            <a:off x="323850" y="5013325"/>
            <a:ext cx="8423275" cy="85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600" b="1">
                <a:solidFill>
                  <a:srgbClr val="0066CC"/>
                </a:solidFill>
              </a:rPr>
              <a:t>Спасибо за внимание!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B96703-4582-4C4F-90A5-B54A27802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3287" y="2300287"/>
            <a:ext cx="2257425" cy="225742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457200" y="692697"/>
            <a:ext cx="8240713" cy="504055"/>
          </a:xfrm>
        </p:spPr>
        <p:txBody>
          <a:bodyPr/>
          <a:lstStyle/>
          <a:p>
            <a:r>
              <a:rPr lang="ru-RU" altLang="ru-RU" sz="2000" b="1" dirty="0">
                <a:solidFill>
                  <a:schemeClr val="bg1"/>
                </a:solidFill>
              </a:rPr>
              <a:t>Организация медицинской помощи </a:t>
            </a:r>
            <a:r>
              <a:rPr lang="ru-RU" sz="2000" b="1" dirty="0">
                <a:solidFill>
                  <a:schemeClr val="bg1"/>
                </a:solidFill>
              </a:rPr>
              <a:t>в 2019 году</a:t>
            </a:r>
          </a:p>
        </p:txBody>
      </p:sp>
      <p:sp>
        <p:nvSpPr>
          <p:cNvPr id="5120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435280" cy="532859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Clr>
                <a:srgbClr val="00B050"/>
              </a:buClr>
              <a:buSzPct val="110000"/>
              <a:buNone/>
              <a:defRPr/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организации работы в 2019 году </a:t>
            </a:r>
          </a:p>
          <a:p>
            <a:pPr marL="0" indent="0" algn="just">
              <a:spcBef>
                <a:spcPts val="0"/>
              </a:spcBef>
              <a:buClr>
                <a:srgbClr val="00B050"/>
              </a:buClr>
              <a:buSzPct val="110000"/>
              <a:buNone/>
              <a:defRPr/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(основные задачи МЗ РФ). </a:t>
            </a:r>
          </a:p>
          <a:p>
            <a:pPr marL="0" indent="0" algn="just">
              <a:spcBef>
                <a:spcPts val="0"/>
              </a:spcBef>
              <a:buClr>
                <a:srgbClr val="00B050"/>
              </a:buClr>
              <a:buSzPct val="110000"/>
              <a:buNone/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Принятие мер:</a:t>
            </a:r>
          </a:p>
          <a:p>
            <a:pPr marL="285750" indent="-285750" algn="just">
              <a:spcBef>
                <a:spcPts val="0"/>
              </a:spcBef>
              <a:buClr>
                <a:srgbClr val="00B050"/>
              </a:buClr>
              <a:buSzPct val="110000"/>
              <a:buFont typeface="Wingdings" pitchFamily="2" charset="2"/>
              <a:buChar char="Ø"/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повышению числа МО, имеющих лицензию она оказание</a:t>
            </a:r>
            <a:r>
              <a:rPr lang="ru-RU" sz="1800" b="1" dirty="0">
                <a:solidFill>
                  <a:srgbClr val="C00000"/>
                </a:solidFill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медицинской помощи по акушерству и гинекологии за исключением использования вспомогательных репродуктивных технологий и искусственного прерывания беременности </a:t>
            </a:r>
          </a:p>
          <a:p>
            <a:pPr marL="285750" indent="-285750" algn="just">
              <a:spcBef>
                <a:spcPts val="0"/>
              </a:spcBef>
              <a:buClr>
                <a:srgbClr val="00B050"/>
              </a:buClr>
              <a:buSzPct val="110000"/>
              <a:buFont typeface="Wingdings" pitchFamily="2" charset="2"/>
              <a:buChar char="Ø"/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повышению эффективности коечного фонда акушерских стационаров (необоснованно длительное пребывание пациента до родов в ОПБ и в послеродовом отделении, что увеличивает риск ГСО для матери и новорожденного)</a:t>
            </a:r>
          </a:p>
          <a:p>
            <a:pPr algn="just">
              <a:spcBef>
                <a:spcPts val="0"/>
              </a:spcBef>
              <a:buClr>
                <a:srgbClr val="00B050"/>
              </a:buClr>
              <a:buSzPct val="110000"/>
              <a:buFont typeface="Wingdings" panose="05000000000000000000" pitchFamily="2" charset="2"/>
              <a:buChar char="Ø"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 организации работы коек акушерского (сестринского) ухода для дородовой госпитализации беременных женщин, проживающих в отдаленных районах, что приводит к запоздалой дородовой госпитализации беременных женщин группы высокого риска, способствует увеличению риска возникновения КМС и случаев материнской смертности</a:t>
            </a:r>
          </a:p>
          <a:p>
            <a:pPr algn="just">
              <a:spcBef>
                <a:spcPts val="0"/>
              </a:spcBef>
              <a:buClr>
                <a:srgbClr val="00B050"/>
              </a:buClr>
              <a:buSzPct val="110000"/>
              <a:buFont typeface="Wingdings" panose="05000000000000000000" pitchFamily="2" charset="2"/>
              <a:buChar char="Ø"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 работе дистанционного консультативного центра и выездных мобильных акушерских и анестезиолого-реанимационных бригад (с обязательным документированием и последующим анализом) </a:t>
            </a:r>
          </a:p>
          <a:p>
            <a:pPr marL="342900" indent="-342900" algn="just">
              <a:spcBef>
                <a:spcPts val="0"/>
              </a:spcBef>
              <a:buClr>
                <a:srgbClr val="00B050"/>
              </a:buClr>
              <a:buSzPct val="110000"/>
              <a:buFont typeface="Wingdings" panose="05000000000000000000" pitchFamily="2" charset="2"/>
              <a:buChar char="Ø"/>
              <a:defRPr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Clr>
                <a:srgbClr val="00B050"/>
              </a:buClr>
              <a:buSzPct val="110000"/>
              <a:buNone/>
              <a:defRPr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B050"/>
              </a:buClr>
              <a:buSzPct val="110000"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B050"/>
              </a:buClr>
              <a:buSzPct val="110000"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rgbClr val="00B050"/>
              </a:buClr>
              <a:buSzPct val="110000"/>
              <a:buNone/>
              <a:defRPr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B050"/>
              </a:buClr>
              <a:buSzPct val="110000"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411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457200" y="692697"/>
            <a:ext cx="8240713" cy="504055"/>
          </a:xfrm>
        </p:spPr>
        <p:txBody>
          <a:bodyPr/>
          <a:lstStyle/>
          <a:p>
            <a:r>
              <a:rPr lang="ru-RU" altLang="ru-RU" sz="2000" b="1" dirty="0">
                <a:solidFill>
                  <a:schemeClr val="bg1"/>
                </a:solidFill>
              </a:rPr>
              <a:t>Организация медицинской помощи </a:t>
            </a:r>
            <a:r>
              <a:rPr lang="ru-RU" sz="2000" b="1" dirty="0">
                <a:solidFill>
                  <a:schemeClr val="bg1"/>
                </a:solidFill>
              </a:rPr>
              <a:t>в 2019 году</a:t>
            </a:r>
          </a:p>
        </p:txBody>
      </p:sp>
      <p:sp>
        <p:nvSpPr>
          <p:cNvPr id="5120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435280" cy="504056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Clr>
                <a:srgbClr val="00B050"/>
              </a:buClr>
              <a:buSzPct val="110000"/>
              <a:buNone/>
              <a:defRPr/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организации работы в 2019 году </a:t>
            </a:r>
          </a:p>
          <a:p>
            <a:pPr marL="0" indent="0" algn="just">
              <a:spcBef>
                <a:spcPts val="0"/>
              </a:spcBef>
              <a:buClr>
                <a:srgbClr val="00B050"/>
              </a:buClr>
              <a:buSzPct val="110000"/>
              <a:buNone/>
              <a:defRPr/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(основные задачи МЗ РФ). </a:t>
            </a:r>
          </a:p>
          <a:p>
            <a:pPr marL="0" indent="0" algn="just">
              <a:spcBef>
                <a:spcPts val="0"/>
              </a:spcBef>
              <a:buClr>
                <a:srgbClr val="00B050"/>
              </a:buClr>
              <a:buSzPct val="110000"/>
              <a:buNone/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Принятие мер:</a:t>
            </a:r>
          </a:p>
          <a:p>
            <a:pPr marL="342900" indent="-342900" algn="just">
              <a:spcBef>
                <a:spcPts val="0"/>
              </a:spcBef>
              <a:buClr>
                <a:srgbClr val="00B050"/>
              </a:buClr>
              <a:buSzPct val="110000"/>
              <a:buFont typeface="Wingdings" panose="05000000000000000000" pitchFamily="2" charset="2"/>
              <a:buChar char="Ø"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 регионализации перинатальной помощи при преждевременных родах с ЭНМТ и ОНМО</a:t>
            </a:r>
          </a:p>
          <a:p>
            <a:pPr marL="342900" indent="-342900" algn="just">
              <a:spcBef>
                <a:spcPts val="0"/>
              </a:spcBef>
              <a:buClr>
                <a:srgbClr val="00B050"/>
              </a:buClr>
              <a:buSzPct val="110000"/>
              <a:buFont typeface="Wingdings" panose="05000000000000000000" pitchFamily="2" charset="2"/>
              <a:buChar char="Ø"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 снижению мертворождаемости, анализ всех случаев мертворождений массой 2000,0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и более с выявлением причин и разработкой мероприятий по снижению мертворождаемости</a:t>
            </a:r>
          </a:p>
          <a:p>
            <a:pPr marL="342900" indent="-342900" algn="just">
              <a:spcBef>
                <a:spcPts val="0"/>
              </a:spcBef>
              <a:buClr>
                <a:srgbClr val="00B050"/>
              </a:buClr>
              <a:buSzPct val="110000"/>
              <a:buFont typeface="Wingdings" panose="05000000000000000000" pitchFamily="2" charset="2"/>
              <a:buChar char="Ø"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 эффективности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пренатальной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диагностики с целью снижения младенческой смертности от ВПР (привлечение профильных специалистов в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пренатальный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консилиум, повышение ответственности участников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пренатального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консилиума при индивидуальном определении дальнейшей акушерской тактики) </a:t>
            </a:r>
          </a:p>
          <a:p>
            <a:pPr marL="342900" indent="-342900" algn="just">
              <a:spcBef>
                <a:spcPts val="0"/>
              </a:spcBef>
              <a:buClr>
                <a:srgbClr val="00B050"/>
              </a:buClr>
              <a:buSzPct val="110000"/>
              <a:buFont typeface="Wingdings" panose="05000000000000000000" pitchFamily="2" charset="2"/>
              <a:buChar char="Ø"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 снижению частоты операции кесарево сечение, результаты внедрения шкалы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Робсона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0"/>
              </a:spcBef>
              <a:buClr>
                <a:srgbClr val="00B050"/>
              </a:buClr>
              <a:buSzPct val="110000"/>
              <a:buFont typeface="Wingdings" pitchFamily="2" charset="2"/>
              <a:buChar char="Ø"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 деятельности кабинетов МСП и центра медико-социальной поддержке беременных женщин, оказавшихся в трудной жизненной ситуации (рост показателя на 100 родившихся живыми и мертвыми)</a:t>
            </a:r>
          </a:p>
          <a:p>
            <a:pPr marL="0" indent="0" algn="just">
              <a:spcBef>
                <a:spcPts val="0"/>
              </a:spcBef>
              <a:buClr>
                <a:srgbClr val="00B050"/>
              </a:buClr>
              <a:buSzPct val="110000"/>
              <a:defRPr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0"/>
              </a:spcBef>
              <a:buClr>
                <a:srgbClr val="00B050"/>
              </a:buClr>
              <a:buSzPct val="110000"/>
              <a:buFont typeface="Wingdings" pitchFamily="2" charset="2"/>
              <a:buChar char="Ø"/>
              <a:defRPr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0"/>
              </a:spcBef>
              <a:buClr>
                <a:srgbClr val="00B050"/>
              </a:buClr>
              <a:buSzPct val="110000"/>
              <a:buFont typeface="Wingdings" pitchFamily="2" charset="2"/>
              <a:buChar char="Ø"/>
              <a:defRPr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B050"/>
              </a:buClr>
              <a:buSzPct val="110000"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B050"/>
              </a:buClr>
              <a:buSzPct val="110000"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rgbClr val="00B050"/>
              </a:buClr>
              <a:buSzPct val="110000"/>
              <a:buNone/>
              <a:defRPr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B050"/>
              </a:buClr>
              <a:buSzPct val="110000"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497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457200" y="692697"/>
            <a:ext cx="8240713" cy="504055"/>
          </a:xfrm>
        </p:spPr>
        <p:txBody>
          <a:bodyPr/>
          <a:lstStyle/>
          <a:p>
            <a:r>
              <a:rPr lang="ru-RU" altLang="ru-RU" sz="2000" b="1" dirty="0">
                <a:solidFill>
                  <a:schemeClr val="bg1"/>
                </a:solidFill>
              </a:rPr>
              <a:t>Организация медицинской помощи </a:t>
            </a:r>
            <a:r>
              <a:rPr lang="ru-RU" sz="2000" b="1" dirty="0">
                <a:solidFill>
                  <a:schemeClr val="bg1"/>
                </a:solidFill>
              </a:rPr>
              <a:t>в 2019 году</a:t>
            </a:r>
          </a:p>
        </p:txBody>
      </p:sp>
      <p:sp>
        <p:nvSpPr>
          <p:cNvPr id="5120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435280" cy="504056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Clr>
                <a:srgbClr val="00B050"/>
              </a:buClr>
              <a:buSzPct val="110000"/>
              <a:buNone/>
              <a:defRPr/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организации работы в 2019 году </a:t>
            </a:r>
          </a:p>
          <a:p>
            <a:pPr marL="0" indent="0" algn="just">
              <a:spcBef>
                <a:spcPts val="0"/>
              </a:spcBef>
              <a:buClr>
                <a:srgbClr val="00B050"/>
              </a:buClr>
              <a:buSzPct val="110000"/>
              <a:buNone/>
              <a:defRPr/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(основные задачи МЗ РФ). </a:t>
            </a:r>
          </a:p>
          <a:p>
            <a:pPr marL="0" indent="0" algn="just">
              <a:spcBef>
                <a:spcPts val="0"/>
              </a:spcBef>
              <a:buClr>
                <a:srgbClr val="00B050"/>
              </a:buClr>
              <a:buSzPct val="110000"/>
              <a:buNone/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Принятие мер:</a:t>
            </a:r>
          </a:p>
          <a:p>
            <a:pPr marL="285750" indent="-285750" algn="just">
              <a:spcBef>
                <a:spcPts val="0"/>
              </a:spcBef>
              <a:buClr>
                <a:srgbClr val="00B050"/>
              </a:buClr>
              <a:buSzPct val="110000"/>
              <a:buFont typeface="Wingdings" pitchFamily="2" charset="2"/>
              <a:buChar char="Ø"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 соблюдению сроков обследования (3-4 мес.) и лечения бесплодных супружеских пар (9-12 мес.) на амбулаторном этапе и своевременное направление на ЭКО. Динамика числа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криопереносов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0"/>
              </a:spcBef>
              <a:buClr>
                <a:srgbClr val="00B050"/>
              </a:buClr>
              <a:buSzPct val="110000"/>
              <a:buFont typeface="Wingdings" pitchFamily="2" charset="2"/>
              <a:buChar char="Ø"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 охвату беременных женщин вакцинацией против гриппа (не менее 75%)</a:t>
            </a:r>
          </a:p>
          <a:p>
            <a:pPr marL="285750" indent="-285750" algn="just">
              <a:spcBef>
                <a:spcPts val="0"/>
              </a:spcBef>
              <a:buClr>
                <a:srgbClr val="00B050"/>
              </a:buClr>
              <a:buSzPct val="110000"/>
              <a:buFont typeface="Wingdings" pitchFamily="2" charset="2"/>
              <a:buChar char="Ø"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 раннему выявлению злокачественных новообразований шейки матки и молочной железы, по повышению охвату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маммологическим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скринингом (80%) и внедрить двух этапный скрининг на выявление рака шейки матки (ВПЧ-тестирование и цитологическое исследование шейки матки у ВПЧ-позитивных женщин)</a:t>
            </a:r>
          </a:p>
          <a:p>
            <a:pPr marL="285750" indent="-285750" algn="just">
              <a:spcBef>
                <a:spcPts val="0"/>
              </a:spcBef>
              <a:buClr>
                <a:srgbClr val="00B050"/>
              </a:buClr>
              <a:buSzPct val="110000"/>
              <a:buFont typeface="Wingdings" pitchFamily="2" charset="2"/>
              <a:buChar char="Ø"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 внедрению бережливых технологий в работу женских консультаций</a:t>
            </a:r>
          </a:p>
          <a:p>
            <a:pPr marL="285750" indent="-285750" algn="just">
              <a:spcBef>
                <a:spcPts val="0"/>
              </a:spcBef>
              <a:buClr>
                <a:srgbClr val="00B050"/>
              </a:buClr>
              <a:buSzPct val="110000"/>
              <a:buFont typeface="Wingdings" pitchFamily="2" charset="2"/>
              <a:buChar char="Ø"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 обучению в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симуляционных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центрах врачей акушеров-гинекологов, неонатологов, анестезиологов-реаниматологов </a:t>
            </a:r>
          </a:p>
          <a:p>
            <a:pPr marL="285750" indent="-285750" algn="just">
              <a:spcBef>
                <a:spcPts val="0"/>
              </a:spcBef>
              <a:buClr>
                <a:srgbClr val="00B050"/>
              </a:buClr>
              <a:buSzPct val="110000"/>
              <a:buFont typeface="Wingdings" pitchFamily="2" charset="2"/>
              <a:buChar char="Ø"/>
              <a:defRPr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0"/>
              </a:spcBef>
              <a:buClr>
                <a:srgbClr val="00B050"/>
              </a:buClr>
              <a:buSzPct val="110000"/>
              <a:buFont typeface="Wingdings" pitchFamily="2" charset="2"/>
              <a:buChar char="Ø"/>
              <a:defRPr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0"/>
              </a:spcBef>
              <a:buClr>
                <a:srgbClr val="00B050"/>
              </a:buClr>
              <a:buSzPct val="110000"/>
              <a:buFont typeface="Wingdings" pitchFamily="2" charset="2"/>
              <a:buChar char="Ø"/>
              <a:defRPr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B050"/>
              </a:buClr>
              <a:buSzPct val="110000"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B050"/>
              </a:buClr>
              <a:buSzPct val="110000"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rgbClr val="00B050"/>
              </a:buClr>
              <a:buSzPct val="110000"/>
              <a:buNone/>
              <a:defRPr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B050"/>
              </a:buClr>
              <a:buSzPct val="110000"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198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370888" y="6267450"/>
            <a:ext cx="368300" cy="2746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CF53593-56A6-486F-AD01-18AD576A3885}" type="slidenum">
              <a:rPr lang="ru-RU">
                <a:solidFill>
                  <a:srgbClr val="FFFFFF"/>
                </a:solidFill>
              </a:rPr>
              <a:pPr eaLnBrk="1" hangingPunct="1"/>
              <a:t>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076" name="Прямоугольник 11"/>
          <p:cNvSpPr>
            <a:spLocks noChangeArrowheads="1"/>
          </p:cNvSpPr>
          <p:nvPr/>
        </p:nvSpPr>
        <p:spPr bwMode="auto">
          <a:xfrm>
            <a:off x="4572000" y="1376363"/>
            <a:ext cx="4230688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/>
              <a:t> </a:t>
            </a:r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  <a:p>
            <a:pPr eaLnBrk="1" hangingPunct="1"/>
            <a:endParaRPr lang="ru-RU"/>
          </a:p>
        </p:txBody>
      </p:sp>
      <p:sp>
        <p:nvSpPr>
          <p:cNvPr id="3079" name="Прямоугольник 19"/>
          <p:cNvSpPr>
            <a:spLocks noChangeArrowheads="1"/>
          </p:cNvSpPr>
          <p:nvPr/>
        </p:nvSpPr>
        <p:spPr bwMode="auto">
          <a:xfrm>
            <a:off x="7839075" y="3889375"/>
            <a:ext cx="900113" cy="728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4221682" y="1207819"/>
            <a:ext cx="4788237" cy="4662815"/>
          </a:xfrm>
          <a:prstGeom prst="rect">
            <a:avLst/>
          </a:prstGeom>
          <a:solidFill>
            <a:srgbClr val="FFFFB7">
              <a:alpha val="68000"/>
            </a:srgbClr>
          </a:solidFill>
          <a:ln w="190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ts val="0"/>
              </a:spcBef>
              <a:defRPr/>
            </a:pPr>
            <a:r>
              <a:rPr lang="ru-RU" sz="1350" b="1" dirty="0">
                <a:solidFill>
                  <a:srgbClr val="C00000"/>
                </a:solidFill>
                <a:latin typeface="+mn-lt"/>
              </a:rPr>
              <a:t>Что сделано: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350" b="1" dirty="0">
                <a:solidFill>
                  <a:srgbClr val="7030A0"/>
                </a:solidFill>
                <a:latin typeface="+mn-lt"/>
              </a:rPr>
              <a:t>С 2017 года подготовка МО к лицензированию: 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350" b="1" dirty="0">
                <a:solidFill>
                  <a:srgbClr val="7030A0"/>
                </a:solidFill>
                <a:latin typeface="+mn-lt"/>
              </a:rPr>
              <a:t>МЗ КО проведены селекторные совещания, разработана пошаговая инструкция по оформлению пакета документов на лицензирование, направлена во все МО</a:t>
            </a:r>
          </a:p>
          <a:p>
            <a:pPr algn="just">
              <a:spcBef>
                <a:spcPts val="0"/>
              </a:spcBef>
              <a:defRPr/>
            </a:pPr>
            <a:endParaRPr lang="ru-RU" sz="1350" b="1" dirty="0">
              <a:solidFill>
                <a:srgbClr val="C00000"/>
              </a:solidFill>
            </a:endParaRPr>
          </a:p>
          <a:p>
            <a:pPr algn="just">
              <a:spcBef>
                <a:spcPts val="0"/>
              </a:spcBef>
              <a:defRPr/>
            </a:pPr>
            <a:r>
              <a:rPr lang="ru-RU" sz="1350" b="1" dirty="0">
                <a:solidFill>
                  <a:srgbClr val="C00000"/>
                </a:solidFill>
              </a:rPr>
              <a:t>Переоформление лицензий</a:t>
            </a:r>
            <a:r>
              <a:rPr lang="ru-RU" sz="1350" b="1" dirty="0">
                <a:solidFill>
                  <a:srgbClr val="C00000"/>
                </a:solidFill>
                <a:latin typeface="+mn-lt"/>
              </a:rPr>
              <a:t>: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350" b="1" dirty="0">
                <a:solidFill>
                  <a:srgbClr val="7030A0"/>
                </a:solidFill>
                <a:latin typeface="+mn-lt"/>
              </a:rPr>
              <a:t> при наличии санитарно-эпидемиологического заключения, оформленного в соответствии с действующим перечнем работ и услуг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350" b="1" dirty="0">
                <a:solidFill>
                  <a:srgbClr val="7030A0"/>
                </a:solidFill>
                <a:latin typeface="+mn-lt"/>
              </a:rPr>
              <a:t>при наличии оснащения в соответствии с порядком оказания медицинской помощи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350" b="1" dirty="0">
                <a:solidFill>
                  <a:srgbClr val="7030A0"/>
                </a:solidFill>
                <a:latin typeface="+mn-lt"/>
              </a:rPr>
              <a:t>к заявлению на переоформление лицензии предоставляется пакет документов, подтверждающий соответствие лицензионным требованиям (наличие помещений, медицинских работников, технического обслуживания изделий медицинской техники)</a:t>
            </a:r>
          </a:p>
          <a:p>
            <a:pPr algn="just">
              <a:spcBef>
                <a:spcPts val="0"/>
              </a:spcBef>
              <a:defRPr/>
            </a:pPr>
            <a:endParaRPr lang="ru-RU" sz="1350" b="1" dirty="0">
              <a:solidFill>
                <a:srgbClr val="C00000"/>
              </a:solidFill>
              <a:latin typeface="+mn-lt"/>
            </a:endParaRPr>
          </a:p>
          <a:p>
            <a:pPr algn="just">
              <a:spcBef>
                <a:spcPts val="0"/>
              </a:spcBef>
              <a:defRPr/>
            </a:pPr>
            <a:r>
              <a:rPr lang="ru-RU" sz="1350" b="1" dirty="0">
                <a:solidFill>
                  <a:srgbClr val="C00000"/>
                </a:solidFill>
                <a:latin typeface="+mn-lt"/>
              </a:rPr>
              <a:t>Лицензирование проводится с организацией выездной проверки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40932" y="706437"/>
            <a:ext cx="8768987" cy="466725"/>
          </a:xfrm>
          <a:prstGeom prst="rect">
            <a:avLst/>
          </a:prstGeom>
        </p:spPr>
        <p:txBody>
          <a:bodyPr/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Clr>
                <a:srgbClr val="000000"/>
              </a:buClr>
              <a:buSzPct val="100000"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Лицензионная деятельность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207819"/>
            <a:ext cx="4004378" cy="5078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350" b="1" dirty="0">
                <a:solidFill>
                  <a:srgbClr val="C00000"/>
                </a:solidFill>
              </a:rPr>
              <a:t>Количество медицинских организаций, имеющих лицензию на оказание медицинской помощи по акушерству и гинекологии за исключением использования вспомогательных репродуктивных технологий: государственные МО – 10, негосударственные МО – 29.</a:t>
            </a:r>
          </a:p>
          <a:p>
            <a:pPr algn="just">
              <a:defRPr/>
            </a:pPr>
            <a:endParaRPr lang="ru-RU" sz="1350" b="1" dirty="0">
              <a:solidFill>
                <a:srgbClr val="C00000"/>
              </a:solidFill>
            </a:endParaRPr>
          </a:p>
          <a:p>
            <a:pPr algn="just">
              <a:defRPr/>
            </a:pPr>
            <a:r>
              <a:rPr lang="ru-RU" sz="1350" b="1" dirty="0">
                <a:solidFill>
                  <a:srgbClr val="C00000"/>
                </a:solidFill>
              </a:rPr>
              <a:t>Количество медицинских организаций, имеющих лицензию на оказание медицинской помощи по акушерству и гинекологии за исключением использования вспомогательных репродуктивных технологий и искусственного прерывания беременности – государственные МО – 30, </a:t>
            </a:r>
          </a:p>
          <a:p>
            <a:pPr algn="just">
              <a:defRPr/>
            </a:pPr>
            <a:r>
              <a:rPr lang="ru-RU" sz="1350" b="1" dirty="0">
                <a:solidFill>
                  <a:srgbClr val="C00000"/>
                </a:solidFill>
              </a:rPr>
              <a:t>негосударственные МО – 47.</a:t>
            </a:r>
          </a:p>
          <a:p>
            <a:pPr algn="just">
              <a:defRPr/>
            </a:pPr>
            <a:endParaRPr lang="ru-RU" sz="1350" b="1" dirty="0">
              <a:solidFill>
                <a:srgbClr val="C00000"/>
              </a:solidFill>
            </a:endParaRPr>
          </a:p>
          <a:p>
            <a:pPr algn="just">
              <a:defRPr/>
            </a:pPr>
            <a:r>
              <a:rPr lang="ru-RU" sz="1350" b="1" dirty="0">
                <a:solidFill>
                  <a:srgbClr val="C00000"/>
                </a:solidFill>
              </a:rPr>
              <a:t>Количество медицинских организаций, имеющих лицензию на выполнение искусственного прерывания беременности:  государственные МО – 12, </a:t>
            </a:r>
          </a:p>
          <a:p>
            <a:pPr algn="just">
              <a:defRPr/>
            </a:pPr>
            <a:r>
              <a:rPr lang="ru-RU" sz="1350" b="1" dirty="0">
                <a:solidFill>
                  <a:srgbClr val="C00000"/>
                </a:solidFill>
              </a:rPr>
              <a:t>негосударственные МО – 9.</a:t>
            </a:r>
          </a:p>
        </p:txBody>
      </p:sp>
    </p:spTree>
    <p:extLst>
      <p:ext uri="{BB962C8B-B14F-4D97-AF65-F5344CB8AC3E}">
        <p14:creationId xmlns:p14="http://schemas.microsoft.com/office/powerpoint/2010/main" val="700722706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55588</TotalTime>
  <Words>8312</Words>
  <Application>Microsoft Office PowerPoint</Application>
  <PresentationFormat>Экран (4:3)</PresentationFormat>
  <Paragraphs>1339</Paragraphs>
  <Slides>52</Slides>
  <Notes>18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64" baseType="lpstr">
      <vt:lpstr>Microsoft YaHei</vt:lpstr>
      <vt:lpstr>Arial</vt:lpstr>
      <vt:lpstr>Arial Cyr</vt:lpstr>
      <vt:lpstr>Calibri</vt:lpstr>
      <vt:lpstr>Georgia</vt:lpstr>
      <vt:lpstr>Tahoma</vt:lpstr>
      <vt:lpstr>Times New Roman</vt:lpstr>
      <vt:lpstr>Trebuchet MS</vt:lpstr>
      <vt:lpstr>Wingdings</vt:lpstr>
      <vt:lpstr>Wingdings 3</vt:lpstr>
      <vt:lpstr>2_Тема Office</vt:lpstr>
      <vt:lpstr>Worksheet</vt:lpstr>
      <vt:lpstr>Презентация PowerPoint</vt:lpstr>
      <vt:lpstr>Презентация PowerPoint</vt:lpstr>
      <vt:lpstr>Презентация PowerPoint</vt:lpstr>
      <vt:lpstr>ОРГАНИЗАЦИЯ МЕДИЦИНСКОЙ ПОМОЩИ</vt:lpstr>
      <vt:lpstr>ОРГАНИЗАЦИЯ МЕДИЦИНСКОЙ ПОМОЩИ</vt:lpstr>
      <vt:lpstr>Организация медицинской помощи в 2019 году</vt:lpstr>
      <vt:lpstr>Организация медицинской помощи в 2019 году</vt:lpstr>
      <vt:lpstr>Организация медицинской помощи в 2019 году</vt:lpstr>
      <vt:lpstr>Презентация PowerPoint</vt:lpstr>
      <vt:lpstr>ОРГАНИЗАЦИЯ МЕДИЦИНСКОЙ ПОМОЩИ</vt:lpstr>
      <vt:lpstr>Показатели работы Регионального перинатального центра</vt:lpstr>
      <vt:lpstr>Презентация PowerPoint</vt:lpstr>
      <vt:lpstr>ОРГАНИЗАЦИЯ МЕДИЦИНСКОЙ ПОМОЩИ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ПЕРИНАТАЛЬНАЯ СМЕРТНОСТЬ</vt:lpstr>
      <vt:lpstr>Презентация PowerPoint</vt:lpstr>
      <vt:lpstr>Презентация PowerPoint</vt:lpstr>
      <vt:lpstr>Презентация PowerPoint</vt:lpstr>
      <vt:lpstr> Перинатальная смертность с доношенной беременностью Ошибки в акушерской практике:  </vt:lpstr>
      <vt:lpstr>Презентация PowerPoint</vt:lpstr>
      <vt:lpstr>Презентация PowerPoint</vt:lpstr>
      <vt:lpstr>Младенческая смертность</vt:lpstr>
      <vt:lpstr>Младенческая смертность</vt:lpstr>
      <vt:lpstr>МАТЕРИНСКАЯ СМЕРТНОСТЬ (на 100 тыс. родившихся живыми)</vt:lpstr>
      <vt:lpstr>Презентация PowerPoint</vt:lpstr>
      <vt:lpstr>КРИТИЧЕСКИЕ МАТЕРИНСКИЕ СЛУЧАИ 2018 год – 5 случаев, 6 мес. 2019 года – 6 случаев</vt:lpstr>
      <vt:lpstr>Отличие структуры МС и «near miss» в 2019 году</vt:lpstr>
      <vt:lpstr>Презентация PowerPoint</vt:lpstr>
      <vt:lpstr>Презентация PowerPoint</vt:lpstr>
      <vt:lpstr>Вертикальная профилактика передачи ВИЧ-инфекции от матери ребенку</vt:lpstr>
      <vt:lpstr>Вакцинация беременных женщин против гриппа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Бережливые технологии в женских консультациях</vt:lpstr>
      <vt:lpstr>Бережливые технологии в женских консультациях</vt:lpstr>
      <vt:lpstr>РАБОТА ПО НАПРАВЛЕНИЮ «РОДОВЫЕ СЕРТИФИКАТЫ» 2018 год</vt:lpstr>
      <vt:lpstr>Презентация PowerPoint</vt:lpstr>
      <vt:lpstr>Организация медицинской помощи. Основные задачи МЗ РФ</vt:lpstr>
      <vt:lpstr>Организация медицинской помощи. Основные задачи МЗ РФ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развитии системы здравоохранения на среднесрочный и долгосрочный период</dc:title>
  <dc:creator>Егор</dc:creator>
  <cp:lastModifiedBy>user</cp:lastModifiedBy>
  <cp:revision>4385</cp:revision>
  <cp:lastPrinted>2019-07-22T17:27:37Z</cp:lastPrinted>
  <dcterms:created xsi:type="dcterms:W3CDTF">2008-12-04T11:34:39Z</dcterms:created>
  <dcterms:modified xsi:type="dcterms:W3CDTF">2019-07-23T14:59:48Z</dcterms:modified>
</cp:coreProperties>
</file>