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30"/>
  </p:notesMasterIdLst>
  <p:sldIdLst>
    <p:sldId id="275" r:id="rId4"/>
    <p:sldId id="294" r:id="rId5"/>
    <p:sldId id="291" r:id="rId6"/>
    <p:sldId id="717" r:id="rId7"/>
    <p:sldId id="268" r:id="rId8"/>
    <p:sldId id="258" r:id="rId9"/>
    <p:sldId id="285" r:id="rId10"/>
    <p:sldId id="286" r:id="rId11"/>
    <p:sldId id="287" r:id="rId12"/>
    <p:sldId id="288" r:id="rId13"/>
    <p:sldId id="289" r:id="rId14"/>
    <p:sldId id="276" r:id="rId15"/>
    <p:sldId id="292" r:id="rId16"/>
    <p:sldId id="277" r:id="rId17"/>
    <p:sldId id="269" r:id="rId18"/>
    <p:sldId id="270" r:id="rId19"/>
    <p:sldId id="293" r:id="rId20"/>
    <p:sldId id="266" r:id="rId21"/>
    <p:sldId id="271" r:id="rId22"/>
    <p:sldId id="272" r:id="rId23"/>
    <p:sldId id="267" r:id="rId24"/>
    <p:sldId id="273" r:id="rId25"/>
    <p:sldId id="274" r:id="rId26"/>
    <p:sldId id="716" r:id="rId27"/>
    <p:sldId id="279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2012</c:v>
                </c:pt>
                <c:pt idx="1">
                  <c:v>2017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26.5</c:v>
                </c:pt>
                <c:pt idx="1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8-F348-9ACE-268D3325113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2012</c:v>
                </c:pt>
                <c:pt idx="1">
                  <c:v>2017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29.1</c:v>
                </c:pt>
                <c:pt idx="1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8-F348-9ACE-268D3325113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2012</c:v>
                </c:pt>
                <c:pt idx="1">
                  <c:v>2017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60.1</c:v>
                </c:pt>
                <c:pt idx="1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E8-F348-9ACE-268D3325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120088"/>
        <c:axId val="415120872"/>
      </c:barChart>
      <c:catAx>
        <c:axId val="4151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120872"/>
        <c:crosses val="autoZero"/>
        <c:auto val="1"/>
        <c:lblAlgn val="ctr"/>
        <c:lblOffset val="100"/>
        <c:noMultiLvlLbl val="0"/>
      </c:catAx>
      <c:valAx>
        <c:axId val="41512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1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9777942558099E-2"/>
          <c:y val="3.2414637912974498E-2"/>
          <c:w val="0.86867681191170598"/>
          <c:h val="0.8180187149165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F-1448-A4CF-B45FB1AF2B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DF-1448-A4CF-B45FB1AF2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целевой, на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13.04</c:v>
                </c:pt>
                <c:pt idx="1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5-4D90-8933-F2C29A964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389936"/>
        <c:axId val="417391112"/>
      </c:barChart>
      <c:catAx>
        <c:axId val="4173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391112"/>
        <c:crosses val="autoZero"/>
        <c:auto val="1"/>
        <c:lblAlgn val="ctr"/>
        <c:lblOffset val="100"/>
        <c:noMultiLvlLbl val="0"/>
      </c:catAx>
      <c:valAx>
        <c:axId val="41739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3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830231897394903E-3"/>
                  <c:y val="-0.378846575716385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5-FE42-9306-0E8DF8AAB228}"/>
                </c:ext>
              </c:extLst>
            </c:dLbl>
            <c:dLbl>
              <c:idx val="1"/>
              <c:layout>
                <c:manualLayout>
                  <c:x val="-4.8784578151464899E-17"/>
                  <c:y val="-0.26150471598122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5-FE42-9306-0E8DF8AAB2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целевой, на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F-46B7-97AF-D04A7483C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419624"/>
        <c:axId val="416420016"/>
      </c:barChart>
      <c:catAx>
        <c:axId val="4164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420016"/>
        <c:crosses val="autoZero"/>
        <c:auto val="1"/>
        <c:lblAlgn val="ctr"/>
        <c:lblOffset val="100"/>
        <c:noMultiLvlLbl val="0"/>
      </c:catAx>
      <c:valAx>
        <c:axId val="41642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4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Эффективность использования реабилитационных мощностей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EE-4946-A3E6-CA51AD0AB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Выполнение плана койкодней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0.82499999999999996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E-4946-A3E6-CA51AD0AB5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Выполнение плана койкодней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E-4946-A3E6-CA51AD0AB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266832"/>
        <c:axId val="409308616"/>
      </c:barChart>
      <c:catAx>
        <c:axId val="31926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308616"/>
        <c:crosses val="autoZero"/>
        <c:auto val="1"/>
        <c:lblAlgn val="ctr"/>
        <c:lblOffset val="100"/>
        <c:noMultiLvlLbl val="0"/>
      </c:catAx>
      <c:valAx>
        <c:axId val="40930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26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4E7C3-0174-4A18-BE55-75B38C985EEE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2C28-BDE3-4AF9-9AB0-03E755C5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3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67BF-0717-4EB2-AA1D-48B9FF8C9C7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9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078A-B9D1-462D-A104-02D64BD3D7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6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628-5F7B-4463-B9A3-8523C98EB4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3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BA9-CB7A-499F-882C-DAED496069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1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AA52-3BCC-4004-98D1-449542E142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6470-BAB9-4D61-A832-C574BEA87F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B4CE-AF73-46F7-A59B-E23D724BE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9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79A3-0FF8-4277-9B14-F521C45BDA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73E1-1855-4807-B8A9-2002CAC688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B37-6BE9-4F85-9AE3-C207EBD9B2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38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46B5-FA28-4F86-815C-772DB47584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9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2EA-E8DB-42C1-8262-0C55DF28E3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3-F247-4A90-8B50-1E0EAE8CC7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6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9F9-95F0-4C6B-A89A-377F72C092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5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8840-572C-44D2-981A-F47F9504A1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11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F6-22E0-43A1-8EF2-06A14B4A58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57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36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151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7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18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0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17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435B-BD93-4181-8518-F29AA55DE9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4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71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7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80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0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49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27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322201" y="122088"/>
            <a:ext cx="3547600" cy="978399"/>
          </a:xfrm>
          <a:prstGeom prst="rect">
            <a:avLst/>
          </a:prstGeom>
        </p:spPr>
        <p:txBody>
          <a:bodyPr wrap="square" lIns="107269" tIns="107269" rIns="107269" bIns="107269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121301" y="1274674"/>
            <a:ext cx="4829199" cy="3953999"/>
          </a:xfrm>
          <a:prstGeom prst="rect">
            <a:avLst/>
          </a:prstGeom>
        </p:spPr>
        <p:txBody>
          <a:bodyPr wrap="square" lIns="107269" tIns="107269" rIns="107269" bIns="107269" anchor="t" anchorCtr="0"/>
          <a:lstStyle>
            <a:lvl1pPr lvl="0">
              <a:spcBef>
                <a:spcPts val="0"/>
              </a:spcBef>
              <a:buSzPct val="100000"/>
              <a:defRPr sz="2300"/>
            </a:lvl1pPr>
            <a:lvl2pPr lvl="1">
              <a:spcBef>
                <a:spcPts val="0"/>
              </a:spcBef>
              <a:buSzPct val="100000"/>
              <a:defRPr sz="2300"/>
            </a:lvl2pPr>
            <a:lvl3pPr lvl="2">
              <a:spcBef>
                <a:spcPts val="0"/>
              </a:spcBef>
              <a:buSzPct val="100000"/>
              <a:defRPr sz="2300"/>
            </a:lvl3pPr>
            <a:lvl4pPr lvl="3">
              <a:spcBef>
                <a:spcPts val="0"/>
              </a:spcBef>
              <a:buSzPct val="100000"/>
              <a:defRPr sz="2300"/>
            </a:lvl4pPr>
            <a:lvl5pPr lvl="4">
              <a:spcBef>
                <a:spcPts val="0"/>
              </a:spcBef>
              <a:buSzPct val="100000"/>
              <a:defRPr sz="2300"/>
            </a:lvl5pPr>
            <a:lvl6pPr lvl="5">
              <a:spcBef>
                <a:spcPts val="0"/>
              </a:spcBef>
              <a:buSzPct val="100000"/>
              <a:defRPr sz="2300"/>
            </a:lvl6pPr>
            <a:lvl7pPr lvl="6">
              <a:spcBef>
                <a:spcPts val="0"/>
              </a:spcBef>
              <a:buSzPct val="100000"/>
              <a:defRPr sz="2300"/>
            </a:lvl7pPr>
            <a:lvl8pPr lvl="7">
              <a:spcBef>
                <a:spcPts val="0"/>
              </a:spcBef>
              <a:buSzPct val="100000"/>
              <a:defRPr sz="2300"/>
            </a:lvl8pPr>
            <a:lvl9pPr lvl="8">
              <a:spcBef>
                <a:spcPts val="0"/>
              </a:spcBef>
              <a:buSzPct val="100000"/>
              <a:defRPr sz="23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241403" y="1274674"/>
            <a:ext cx="4829199" cy="3953999"/>
          </a:xfrm>
          <a:prstGeom prst="rect">
            <a:avLst/>
          </a:prstGeom>
        </p:spPr>
        <p:txBody>
          <a:bodyPr wrap="square" lIns="107269" tIns="107269" rIns="107269" bIns="107269" anchor="t" anchorCtr="0"/>
          <a:lstStyle>
            <a:lvl1pPr lvl="0">
              <a:spcBef>
                <a:spcPts val="0"/>
              </a:spcBef>
              <a:buSzPct val="100000"/>
              <a:defRPr sz="2300"/>
            </a:lvl1pPr>
            <a:lvl2pPr lvl="1">
              <a:spcBef>
                <a:spcPts val="0"/>
              </a:spcBef>
              <a:buSzPct val="100000"/>
              <a:defRPr sz="2300"/>
            </a:lvl2pPr>
            <a:lvl3pPr lvl="2">
              <a:spcBef>
                <a:spcPts val="0"/>
              </a:spcBef>
              <a:buSzPct val="100000"/>
              <a:defRPr sz="2300"/>
            </a:lvl3pPr>
            <a:lvl4pPr lvl="3">
              <a:spcBef>
                <a:spcPts val="0"/>
              </a:spcBef>
              <a:buSzPct val="100000"/>
              <a:defRPr sz="2300"/>
            </a:lvl4pPr>
            <a:lvl5pPr lvl="4">
              <a:spcBef>
                <a:spcPts val="0"/>
              </a:spcBef>
              <a:buSzPct val="100000"/>
              <a:defRPr sz="2300"/>
            </a:lvl5pPr>
            <a:lvl6pPr lvl="5">
              <a:spcBef>
                <a:spcPts val="0"/>
              </a:spcBef>
              <a:buSzPct val="100000"/>
              <a:defRPr sz="2300"/>
            </a:lvl6pPr>
            <a:lvl7pPr lvl="6">
              <a:spcBef>
                <a:spcPts val="0"/>
              </a:spcBef>
              <a:buSzPct val="100000"/>
              <a:defRPr sz="2300"/>
            </a:lvl7pPr>
            <a:lvl8pPr lvl="7">
              <a:spcBef>
                <a:spcPts val="0"/>
              </a:spcBef>
              <a:buSzPct val="100000"/>
              <a:defRPr sz="2300"/>
            </a:lvl8pPr>
            <a:lvl9pPr lvl="8">
              <a:spcBef>
                <a:spcPts val="0"/>
              </a:spcBef>
              <a:buSzPct val="100000"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263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56B2B-66CD-4A67-909E-490287A9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00D62-694D-479B-883D-40C132B6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31D18-CD81-4734-8A96-844B49EA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FF69D-8569-483C-B13F-53D70227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E5B68-8812-4FCB-9DDB-408B6439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40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3FFC-3F4A-4B71-B5C8-7ED7B6CBE892}" type="slidenum">
              <a:rPr lang="en-US" sz="1091" b="0" smtClean="0">
                <a:solidFill>
                  <a:srgbClr val="2B2E36">
                    <a:lumMod val="75000"/>
                    <a:lumOff val="25000"/>
                  </a:srgbClr>
                </a:solidFill>
                <a:ea typeface="Roboto" panose="02000000000000000000" pitchFamily="2" charset="0"/>
              </a:rPr>
              <a:pPr>
                <a:defRPr/>
              </a:pPr>
              <a:t>‹#›</a:t>
            </a:fld>
            <a:endParaRPr lang="en-US" sz="1091" b="0" dirty="0">
              <a:solidFill>
                <a:srgbClr val="2B2E36">
                  <a:lumMod val="75000"/>
                  <a:lumOff val="25000"/>
                </a:srgb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8111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5356-949F-4A74-AFB0-2C8F3BDAD0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F2EC-3D39-49B9-9BD3-DB12686B8E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0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9A5F-B035-4A54-ABEC-752DC09B72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8D-DC7A-4444-92C7-DE1D607A88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5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054-695E-4BBD-8C91-7A5DDB2D37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2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9D2D-F78E-449B-B529-3AB1C787A2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5417-436A-4886-933C-8BD40FB9B2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277B-3BAE-4F47-8BA7-108DF0FEC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3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‹#›</a:t>
            </a:fld>
            <a:endParaRPr lang="ru-RU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>
            <a:off x="0" y="0"/>
            <a:ext cx="12192000" cy="223838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5" name="Прямоугольник 11"/>
          <p:cNvSpPr/>
          <p:nvPr/>
        </p:nvSpPr>
        <p:spPr>
          <a:xfrm>
            <a:off x="0" y="274638"/>
            <a:ext cx="12192000" cy="84137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2"/>
          <p:cNvSpPr/>
          <p:nvPr/>
        </p:nvSpPr>
        <p:spPr>
          <a:xfrm>
            <a:off x="1" y="1961803"/>
            <a:ext cx="12191999" cy="4896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C20152-5F3F-5246-85A4-0AB3BFE5B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192"/>
            <a:ext cx="1503832" cy="13789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8E30B3-69E0-A149-8846-B79EA7598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" y="1970612"/>
            <a:ext cx="1226635" cy="1226635"/>
          </a:xfrm>
          <a:prstGeom prst="rect">
            <a:avLst/>
          </a:prstGeom>
        </p:spPr>
      </p:pic>
      <p:pic>
        <p:nvPicPr>
          <p:cNvPr id="11" name="Picture 2" descr="Картинки по запросу">
            <a:extLst>
              <a:ext uri="{FF2B5EF4-FFF2-40B4-BE49-F238E27FC236}">
                <a16:creationId xmlns:a16="http://schemas.microsoft.com/office/drawing/2014/main" id="{1F66955B-A23F-9C47-B525-C1497FD526C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67" y="419573"/>
            <a:ext cx="949148" cy="117464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638E78-A12A-D946-934F-B0647E0C4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6" y="3822300"/>
            <a:ext cx="5832207" cy="2667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1E4330-C299-8C45-A8ED-DD6917E9DBBC}"/>
              </a:ext>
            </a:extLst>
          </p:cNvPr>
          <p:cNvSpPr txBox="1"/>
          <p:nvPr/>
        </p:nvSpPr>
        <p:spPr>
          <a:xfrm>
            <a:off x="1503832" y="426310"/>
            <a:ext cx="98609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«Наркологический диспансер Калининградской области»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03639-1A07-F34A-9E4F-8D8795EE124D}"/>
              </a:ext>
            </a:extLst>
          </p:cNvPr>
          <p:cNvSpPr txBox="1"/>
          <p:nvPr/>
        </p:nvSpPr>
        <p:spPr>
          <a:xfrm>
            <a:off x="1936116" y="2035390"/>
            <a:ext cx="831977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70C0"/>
                </a:solidFill>
              </a:rPr>
              <a:t>Опыт внедрения бережливых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70C0"/>
                </a:solidFill>
              </a:rPr>
              <a:t>технологий в стационар</a:t>
            </a:r>
          </a:p>
          <a:p>
            <a:pPr algn="ctr">
              <a:defRPr/>
            </a:pPr>
            <a:r>
              <a:rPr lang="ru-RU" sz="28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ru-RU" sz="110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55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Freeform 764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Rectangle 774"/>
          <p:cNvSpPr/>
          <p:nvPr/>
        </p:nvSpPr>
        <p:spPr>
          <a:xfrm>
            <a:off x="1630130" y="1895106"/>
            <a:ext cx="8966557" cy="2687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5661"/>
            <a:r>
              <a:rPr lang="en-US" sz="2795" b="1" dirty="0">
                <a:solidFill>
                  <a:schemeClr val="accent1"/>
                </a:solidFill>
                <a:latin typeface="Calibri-Bold"/>
              </a:rPr>
              <a:t>РЕ</a:t>
            </a:r>
            <a:r>
              <a:rPr lang="en-US" sz="2795" b="1" spc="-11" dirty="0">
                <a:solidFill>
                  <a:schemeClr val="accent1"/>
                </a:solidFill>
                <a:latin typeface="Calibri-Bold"/>
              </a:rPr>
              <a:t>З</a:t>
            </a:r>
            <a:r>
              <a:rPr lang="en-US" sz="2795" b="1" spc="-209" dirty="0">
                <a:solidFill>
                  <a:schemeClr val="accent1"/>
                </a:solidFill>
                <a:latin typeface="Calibri-Bold"/>
              </a:rPr>
              <a:t>У</a:t>
            </a:r>
            <a:r>
              <a:rPr lang="en-US" sz="2795" b="1" dirty="0">
                <a:solidFill>
                  <a:schemeClr val="accent1"/>
                </a:solidFill>
                <a:latin typeface="Calibri-Bold"/>
              </a:rPr>
              <a:t>Л</a:t>
            </a:r>
            <a:r>
              <a:rPr lang="en-US" sz="2795" b="1" spc="-209" dirty="0">
                <a:solidFill>
                  <a:schemeClr val="accent1"/>
                </a:solidFill>
                <a:latin typeface="Calibri-Bold"/>
              </a:rPr>
              <a:t>Ь</a:t>
            </a:r>
            <a:r>
              <a:rPr lang="en-US" sz="2795" b="1" spc="-195" dirty="0">
                <a:solidFill>
                  <a:schemeClr val="accent1"/>
                </a:solidFill>
                <a:latin typeface="Calibri-Bold"/>
              </a:rPr>
              <a:t>ТА</a:t>
            </a:r>
            <a:r>
              <a:rPr lang="en-US" sz="2795" b="1" spc="-75" dirty="0">
                <a:solidFill>
                  <a:schemeClr val="accent1"/>
                </a:solidFill>
                <a:latin typeface="Calibri-Bold"/>
              </a:rPr>
              <a:t>Т</a:t>
            </a:r>
            <a:r>
              <a:rPr lang="en-US" sz="2795" b="1" dirty="0">
                <a:solidFill>
                  <a:schemeClr val="accent1"/>
                </a:solidFill>
                <a:latin typeface="Calibri-Bold"/>
              </a:rPr>
              <a:t>:</a:t>
            </a:r>
          </a:p>
          <a:p>
            <a:pPr>
              <a:lnSpc>
                <a:spcPts val="4436"/>
              </a:lnSpc>
            </a:pPr>
            <a:r>
              <a:rPr lang="en-US" sz="2400" spc="1860" dirty="0">
                <a:solidFill>
                  <a:prstClr val="black"/>
                </a:solidFill>
                <a:latin typeface="ArialMT"/>
              </a:rPr>
              <a:t>•</a:t>
            </a:r>
            <a:r>
              <a:rPr lang="ru-RU" sz="2400" spc="-100" dirty="0">
                <a:solidFill>
                  <a:prstClr val="black"/>
                </a:solidFill>
              </a:rPr>
              <a:t>Разработка и внедрение в практику нового принципа определения</a:t>
            </a:r>
          </a:p>
          <a:p>
            <a:pPr>
              <a:lnSpc>
                <a:spcPts val="4436"/>
              </a:lnSpc>
            </a:pPr>
            <a:r>
              <a:rPr lang="ru-RU" sz="2400" spc="-100" dirty="0">
                <a:solidFill>
                  <a:prstClr val="black"/>
                </a:solidFill>
                <a:latin typeface="Calibri" panose="020F0502020204030204" pitchFamily="34" charset="0"/>
              </a:rPr>
              <a:t>клинико-статистических групп позволило разработать методологию</a:t>
            </a:r>
          </a:p>
          <a:p>
            <a:pPr>
              <a:lnSpc>
                <a:spcPts val="4436"/>
              </a:lnSpc>
            </a:pPr>
            <a:r>
              <a:rPr lang="ru-RU" sz="2400" spc="-100" dirty="0">
                <a:solidFill>
                  <a:prstClr val="black"/>
                </a:solidFill>
                <a:latin typeface="Calibri" panose="020F0502020204030204" pitchFamily="34" charset="0"/>
              </a:rPr>
              <a:t>регулирования сроков стационарного лечения в зависимости от</a:t>
            </a:r>
          </a:p>
          <a:p>
            <a:pPr>
              <a:lnSpc>
                <a:spcPts val="4436"/>
              </a:lnSpc>
            </a:pPr>
            <a:r>
              <a:rPr lang="ru-RU" sz="2400" spc="-100" dirty="0">
                <a:solidFill>
                  <a:prstClr val="black"/>
                </a:solidFill>
                <a:latin typeface="Calibri" panose="020F0502020204030204" pitchFamily="34" charset="0"/>
              </a:rPr>
              <a:t>степени тяжести заболевания, снизить вероятность рецидива заболевания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ru-RU" sz="2400" spc="-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714"/>
          <p:cNvSpPr/>
          <p:nvPr/>
        </p:nvSpPr>
        <p:spPr>
          <a:xfrm>
            <a:off x="1012693" y="505056"/>
            <a:ext cx="107897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ОПТИМИЗАЦИЯ 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ЛЕЧЕНИЯ АЛКОГОЛЬНОГО АБСТИНЕНТНОГО СИНДРОМА</a:t>
            </a:r>
          </a:p>
        </p:txBody>
      </p:sp>
    </p:spTree>
    <p:extLst>
      <p:ext uri="{BB962C8B-B14F-4D97-AF65-F5344CB8AC3E}">
        <p14:creationId xmlns:p14="http://schemas.microsoft.com/office/powerpoint/2010/main" val="325242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Freeform 764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Rectangle 774"/>
          <p:cNvSpPr/>
          <p:nvPr/>
        </p:nvSpPr>
        <p:spPr>
          <a:xfrm>
            <a:off x="1630130" y="1895106"/>
            <a:ext cx="1637884" cy="430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5661"/>
            <a:r>
              <a:rPr lang="en-US" sz="2795" b="1" dirty="0">
                <a:solidFill>
                  <a:schemeClr val="accent1"/>
                </a:solidFill>
                <a:latin typeface="Calibri-Bold"/>
              </a:rPr>
              <a:t>РЕ</a:t>
            </a:r>
            <a:r>
              <a:rPr lang="en-US" sz="2795" b="1" spc="-11" dirty="0">
                <a:solidFill>
                  <a:schemeClr val="accent1"/>
                </a:solidFill>
                <a:latin typeface="Calibri-Bold"/>
              </a:rPr>
              <a:t>З</a:t>
            </a:r>
            <a:r>
              <a:rPr lang="en-US" sz="2795" b="1" spc="-209" dirty="0">
                <a:solidFill>
                  <a:schemeClr val="accent1"/>
                </a:solidFill>
                <a:latin typeface="Calibri-Bold"/>
              </a:rPr>
              <a:t>У</a:t>
            </a:r>
            <a:r>
              <a:rPr lang="en-US" sz="2795" b="1" dirty="0">
                <a:solidFill>
                  <a:schemeClr val="accent1"/>
                </a:solidFill>
                <a:latin typeface="Calibri-Bold"/>
              </a:rPr>
              <a:t>Л</a:t>
            </a:r>
            <a:r>
              <a:rPr lang="en-US" sz="2795" b="1" spc="-209" dirty="0">
                <a:solidFill>
                  <a:schemeClr val="accent1"/>
                </a:solidFill>
                <a:latin typeface="Calibri-Bold"/>
              </a:rPr>
              <a:t>Ь</a:t>
            </a:r>
            <a:r>
              <a:rPr lang="en-US" sz="2795" b="1" spc="-195" dirty="0">
                <a:solidFill>
                  <a:schemeClr val="accent1"/>
                </a:solidFill>
                <a:latin typeface="Calibri-Bold"/>
              </a:rPr>
              <a:t>ТА</a:t>
            </a:r>
            <a:r>
              <a:rPr lang="en-US" sz="2795" b="1" spc="-75" dirty="0">
                <a:solidFill>
                  <a:schemeClr val="accent1"/>
                </a:solidFill>
                <a:latin typeface="Calibri-Bold"/>
              </a:rPr>
              <a:t>Т</a:t>
            </a:r>
            <a:r>
              <a:rPr lang="en-US" sz="2795" b="1" dirty="0">
                <a:solidFill>
                  <a:schemeClr val="accent1"/>
                </a:solidFill>
                <a:latin typeface="Calibri-Bold"/>
              </a:rPr>
              <a:t>:</a:t>
            </a:r>
          </a:p>
        </p:txBody>
      </p:sp>
      <p:sp>
        <p:nvSpPr>
          <p:cNvPr id="9" name="Rectangle 714"/>
          <p:cNvSpPr/>
          <p:nvPr/>
        </p:nvSpPr>
        <p:spPr>
          <a:xfrm>
            <a:off x="1012693" y="505056"/>
            <a:ext cx="107897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ОПТИМИЗАЦИЯ 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ЛЕЧЕНИЯ АЛКОГОЛЬНОГО АБСТИНЕНТНОГО СИНДРОМА</a:t>
            </a:r>
          </a:p>
        </p:txBody>
      </p:sp>
      <p:sp>
        <p:nvSpPr>
          <p:cNvPr id="6" name="Rectangle 775"/>
          <p:cNvSpPr/>
          <p:nvPr/>
        </p:nvSpPr>
        <p:spPr>
          <a:xfrm>
            <a:off x="1881704" y="2593392"/>
            <a:ext cx="9051709" cy="7437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1860" dirty="0">
                <a:solidFill>
                  <a:prstClr val="black"/>
                </a:solidFill>
                <a:latin typeface="ArialMT"/>
              </a:rPr>
              <a:t>•</a:t>
            </a:r>
            <a:r>
              <a:rPr lang="ru-RU" sz="2400" spc="-100" dirty="0">
                <a:solidFill>
                  <a:prstClr val="black"/>
                </a:solidFill>
              </a:rPr>
              <a:t>Приведение средней длительности стационарного лечения больных</a:t>
            </a:r>
          </a:p>
          <a:p>
            <a:pPr>
              <a:lnSpc>
                <a:spcPts val="2879"/>
              </a:lnSpc>
            </a:pPr>
            <a:r>
              <a:rPr lang="ru-RU" sz="2400" spc="-100" dirty="0">
                <a:solidFill>
                  <a:prstClr val="black"/>
                </a:solidFill>
              </a:rPr>
              <a:t>синдромом отмены алкоголя в соответствие с федеральными Стандартами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5367" y="3475363"/>
            <a:ext cx="401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(с 10,5 до 16 дней)</a:t>
            </a:r>
          </a:p>
        </p:txBody>
      </p:sp>
      <p:sp>
        <p:nvSpPr>
          <p:cNvPr id="8" name="Rectangle 775"/>
          <p:cNvSpPr/>
          <p:nvPr/>
        </p:nvSpPr>
        <p:spPr>
          <a:xfrm>
            <a:off x="1897734" y="4312601"/>
            <a:ext cx="8473473" cy="11156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1860" dirty="0">
                <a:solidFill>
                  <a:prstClr val="black"/>
                </a:solidFill>
                <a:latin typeface="ArialMT"/>
              </a:rPr>
              <a:t>•</a:t>
            </a:r>
            <a:r>
              <a:rPr lang="ru-RU" sz="2400" spc="-100" dirty="0">
                <a:solidFill>
                  <a:prstClr val="black"/>
                </a:solidFill>
              </a:rPr>
              <a:t>Повышение качества стационарного лечения больных</a:t>
            </a:r>
          </a:p>
          <a:p>
            <a:pPr>
              <a:lnSpc>
                <a:spcPts val="2879"/>
              </a:lnSpc>
            </a:pPr>
            <a:r>
              <a:rPr lang="ru-RU" sz="2400" spc="-100" dirty="0">
                <a:solidFill>
                  <a:prstClr val="black"/>
                </a:solidFill>
              </a:rPr>
              <a:t>синдромом отмены алкоголя снизило частоту рецидивов заболевания</a:t>
            </a:r>
          </a:p>
          <a:p>
            <a:pPr>
              <a:lnSpc>
                <a:spcPts val="2879"/>
              </a:lnSpc>
            </a:pPr>
            <a:r>
              <a:rPr lang="ru-RU" sz="2400" spc="-100" dirty="0">
                <a:solidFill>
                  <a:prstClr val="black"/>
                </a:solidFill>
              </a:rPr>
              <a:t>и повторных в течение года госпитализаций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6992" y="5742309"/>
            <a:ext cx="595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(с 24,5 до 16 процентов – в 1,5 раза)</a:t>
            </a:r>
          </a:p>
        </p:txBody>
      </p:sp>
    </p:spTree>
    <p:extLst>
      <p:ext uri="{BB962C8B-B14F-4D97-AF65-F5344CB8AC3E}">
        <p14:creationId xmlns:p14="http://schemas.microsoft.com/office/powerpoint/2010/main" val="108673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Исходные и достигнутые данные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377735"/>
              </p:ext>
            </p:extLst>
          </p:nvPr>
        </p:nvGraphicFramePr>
        <p:xfrm>
          <a:off x="1487198" y="2621627"/>
          <a:ext cx="4899951" cy="374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4125" y="1805651"/>
            <a:ext cx="393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Изменение средней длительности лечения в стационаре</a:t>
            </a:r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12626"/>
              </p:ext>
            </p:extLst>
          </p:nvPr>
        </p:nvGraphicFramePr>
        <p:xfrm>
          <a:off x="6351286" y="2568278"/>
          <a:ext cx="4772628" cy="378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59615" y="1805651"/>
            <a:ext cx="420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Сокращение повторности поступления в течение текущего года (%)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246FD1-8EFA-C74B-A30E-91B00A957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7" y="2621627"/>
            <a:ext cx="386407" cy="3363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9CB6F1-8474-C54E-8522-4C60F2825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84" y="2621627"/>
            <a:ext cx="386407" cy="33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962" y="199687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 процессе реализации проекта выявлены проблемы в работе Областного </a:t>
            </a:r>
            <a:r>
              <a:rPr lang="ru-RU" sz="3200" b="1" dirty="0" err="1">
                <a:solidFill>
                  <a:srgbClr val="0070C0"/>
                </a:solidFill>
              </a:rPr>
              <a:t>наркодиспансера</a:t>
            </a:r>
            <a:r>
              <a:rPr lang="ru-RU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95517"/>
            <a:ext cx="10895525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Необходимость оптимизации работы реабилитационного звена с целью исключения дублирования функций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Необходимость снижения порога доступности наркологической помощи с целью повышения обращаемости пациентов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Необходимость системной организации амбулаторной наркологической помощи в Калининградской области с целью приближения наркологической помощи к населению городов и районов области.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59">
            <a:extLst>
              <a:ext uri="{FF2B5EF4-FFF2-40B4-BE49-F238E27FC236}">
                <a16:creationId xmlns:a16="http://schemas.microsoft.com/office/drawing/2014/main" id="{BD3EED7B-47CF-5E4C-A9BC-E4ACDD1BF78F}"/>
              </a:ext>
            </a:extLst>
          </p:cNvPr>
          <p:cNvSpPr/>
          <p:nvPr/>
        </p:nvSpPr>
        <p:spPr>
          <a:xfrm>
            <a:off x="737107" y="1887740"/>
            <a:ext cx="709033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-Bold"/>
              </a:rPr>
              <a:t>В процессе реализации проекта выявлены проблемы в работе</a:t>
            </a:r>
            <a:r>
              <a:rPr lang="en-US" sz="2000" b="1" dirty="0">
                <a:solidFill>
                  <a:prstClr val="black"/>
                </a:solidFill>
                <a:latin typeface="Calibri-Bol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640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14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998476" y="864108"/>
            <a:ext cx="7056784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40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«Оптимизация реабилитационных услуг»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680CC00-1738-914A-A33B-3D03E97E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8" y="1124744"/>
            <a:ext cx="3647728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ПРОЕКТ № 2</a:t>
            </a:r>
          </a:p>
        </p:txBody>
      </p:sp>
    </p:spTree>
    <p:extLst>
      <p:ext uri="{BB962C8B-B14F-4D97-AF65-F5344CB8AC3E}">
        <p14:creationId xmlns:p14="http://schemas.microsoft.com/office/powerpoint/2010/main" val="295517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15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900648" y="339453"/>
            <a:ext cx="7056784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24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Проект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24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«Оптимизация реабилитационных услуг»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endParaRPr lang="ru-RU" sz="2400" b="1" dirty="0">
              <a:solidFill>
                <a:srgbClr val="17406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3995" y="1325126"/>
            <a:ext cx="8018254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Обоснование: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Существование двух отделений с аналогичными функциями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 err="1"/>
              <a:t>Предреабилитационный</a:t>
            </a:r>
            <a:r>
              <a:rPr lang="ru-RU" dirty="0"/>
              <a:t> этап практически осуществляется в рамках мотивационной работы на терапевтическом этапе.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Ограниченные возможности для применения социального компонента реабилитации в отделении, расположенном на территории диспансера.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Высока частота отказов пациентов от продолжения реабилитации из-за близких «соблазнов» в городе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Недостаточность производственных площадей для полноценной работы отделения, расположенного на территории диспансера.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27C0F-8BD4-E34C-BD13-50573C9A865F}"/>
              </a:ext>
            </a:extLst>
          </p:cNvPr>
          <p:cNvSpPr txBox="1">
            <a:spLocks/>
          </p:cNvSpPr>
          <p:nvPr/>
        </p:nvSpPr>
        <p:spPr>
          <a:xfrm>
            <a:off x="-72008" y="1124744"/>
            <a:ext cx="364772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ПРОЕКТ № 2</a:t>
            </a:r>
          </a:p>
        </p:txBody>
      </p:sp>
    </p:spTree>
    <p:extLst>
      <p:ext uri="{BB962C8B-B14F-4D97-AF65-F5344CB8AC3E}">
        <p14:creationId xmlns:p14="http://schemas.microsoft.com/office/powerpoint/2010/main" val="62897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16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942432" y="369432"/>
            <a:ext cx="7056784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24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Проект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24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«Оптимизация реабилитационных услуг»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2432" y="1860560"/>
            <a:ext cx="75999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Сроки:</a:t>
            </a:r>
          </a:p>
          <a:p>
            <a:pPr marL="228600" indent="-2286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Защита паспорта проекта 01.03.2019 г.</a:t>
            </a:r>
          </a:p>
          <a:p>
            <a:pPr marL="228600" indent="-2286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Анализ текущей ситуации 20.12.2018 – 22.02.2019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разработка текущей карты процесса 10.01.2019–20.02.2019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поиск и выявление проблем 20.12.2018-30.01.2019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разработка целевой карты процесса 15.02.2019-19.03.2019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разработка дорожной карты реализации проекта             	05.03.2019 – 17.04.2019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400" dirty="0">
                <a:solidFill>
                  <a:srgbClr val="FF0000"/>
                </a:solidFill>
                <a:latin typeface="Calibri"/>
              </a:rPr>
              <a:t>Внедрение улучшений 18.04.2019 – 20.07.2019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Мониторинг устойчивости 21.07.2019 – 30.10.2019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Закрытие проекта 30.10.2019 – 31.12.2019</a:t>
            </a: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25E3A-F05D-224C-8813-05B91B4A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8" y="1124744"/>
            <a:ext cx="3647728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ПРОЕКТ № 2</a:t>
            </a:r>
          </a:p>
        </p:txBody>
      </p:sp>
    </p:spTree>
    <p:extLst>
      <p:ext uri="{BB962C8B-B14F-4D97-AF65-F5344CB8AC3E}">
        <p14:creationId xmlns:p14="http://schemas.microsoft.com/office/powerpoint/2010/main" val="1900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17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998476" y="864108"/>
            <a:ext cx="7056784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18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Проект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18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«Расширение реабилитационных услуг»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6062" y="1894717"/>
            <a:ext cx="6691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25E3A-F05D-224C-8813-05B91B4A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8" y="1124744"/>
            <a:ext cx="3647728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ПРОЕКТ № 2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5835795"/>
              </p:ext>
            </p:extLst>
          </p:nvPr>
        </p:nvGraphicFramePr>
        <p:xfrm>
          <a:off x="3575720" y="1609859"/>
          <a:ext cx="6559953" cy="45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18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18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998476" y="864108"/>
            <a:ext cx="7056784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40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«Снижение порога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40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доступности наркологической помощи»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0941" y="5087155"/>
            <a:ext cx="58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стадии разработки целевой и маршрутной карт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FE9F3E-3691-0443-9B9D-7DDA43639AD1}"/>
              </a:ext>
            </a:extLst>
          </p:cNvPr>
          <p:cNvSpPr txBox="1">
            <a:spLocks/>
          </p:cNvSpPr>
          <p:nvPr/>
        </p:nvSpPr>
        <p:spPr>
          <a:xfrm>
            <a:off x="-72008" y="1124744"/>
            <a:ext cx="364772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ПРОЕКТ № 3</a:t>
            </a:r>
          </a:p>
        </p:txBody>
      </p:sp>
    </p:spTree>
    <p:extLst>
      <p:ext uri="{BB962C8B-B14F-4D97-AF65-F5344CB8AC3E}">
        <p14:creationId xmlns:p14="http://schemas.microsoft.com/office/powerpoint/2010/main" val="342465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19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848573" y="279491"/>
            <a:ext cx="7903715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Проект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«Снижение порога доступности наркологической помощи»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7196" y="1401652"/>
            <a:ext cx="7479540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Обоснование: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Определенные Стандартами сроки лечения синдрома отмены не устраивают пациентов, не имеющих установки на полный отказ от употребления алкоголя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Пациенты избегают официальной регистрации, постановки на учет из-за возможных социальных ограничений.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Качество анонимных наркологических услуг, оказываемых частными медицинскими организациями крайне низкое.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Оказание медицинской помощи, даже на уровне паллиативной, достоверно снижает частоту развития грозных осложнений – алкогольных психозов.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280F342-727B-3C42-9D98-768757F1C597}"/>
              </a:ext>
            </a:extLst>
          </p:cNvPr>
          <p:cNvSpPr txBox="1">
            <a:spLocks/>
          </p:cNvSpPr>
          <p:nvPr/>
        </p:nvSpPr>
        <p:spPr>
          <a:xfrm>
            <a:off x="-72008" y="1124744"/>
            <a:ext cx="364772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ПРОЕКТ № 3</a:t>
            </a:r>
          </a:p>
        </p:txBody>
      </p:sp>
    </p:spTree>
    <p:extLst>
      <p:ext uri="{BB962C8B-B14F-4D97-AF65-F5344CB8AC3E}">
        <p14:creationId xmlns:p14="http://schemas.microsoft.com/office/powerpoint/2010/main" val="265874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499015" y="1346551"/>
            <a:ext cx="9072673" cy="5374924"/>
            <a:chOff x="4656" y="1839"/>
            <a:chExt cx="7292" cy="4320"/>
          </a:xfrm>
        </p:grpSpPr>
        <p:sp>
          <p:nvSpPr>
            <p:cNvPr id="5" name="AutoShape 26"/>
            <p:cNvSpPr>
              <a:spLocks noChangeAspect="1" noChangeArrowheads="1" noTextEdit="1"/>
            </p:cNvSpPr>
            <p:nvPr/>
          </p:nvSpPr>
          <p:spPr bwMode="auto">
            <a:xfrm>
              <a:off x="4656" y="1839"/>
              <a:ext cx="7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Текст 199"/>
            <p:cNvSpPr txBox="1">
              <a:spLocks noChangeArrowheads="1"/>
            </p:cNvSpPr>
            <p:nvPr/>
          </p:nvSpPr>
          <p:spPr bwMode="auto">
            <a:xfrm>
              <a:off x="5241" y="2364"/>
              <a:ext cx="900" cy="45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Приемный покой</a:t>
              </a:r>
              <a:endPara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5241" y="2109"/>
              <a:ext cx="10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Стационар</a:t>
              </a:r>
              <a:endPara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4836" y="3279"/>
              <a:ext cx="1800" cy="261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Острое отделение</a:t>
              </a:r>
              <a:endParaRPr kumimoji="0" lang="ru-RU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5196" y="3729"/>
              <a:ext cx="1080" cy="27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 1х.3 - F 1х.9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016" y="4989"/>
              <a:ext cx="1350" cy="8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 – 10 дней</a:t>
              </a:r>
              <a:endParaRPr kumimoji="0" lang="ru-RU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(купирование АС и диагностика установки)</a:t>
              </a:r>
              <a:endParaRPr kumimoji="0" lang="ru-RU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196" y="4296"/>
              <a:ext cx="1080" cy="24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30 – 35 коек</a:t>
              </a:r>
              <a:endPara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7356" y="1929"/>
              <a:ext cx="2790" cy="14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Терапевтическое отделение</a:t>
              </a:r>
              <a:endParaRPr kumimoji="0" lang="ru-RU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(лечение соматических диагностика невротических и личностных расстройств)</a:t>
              </a:r>
              <a:endPara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7728" y="2829"/>
              <a:ext cx="1170" cy="27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 1х.21</a:t>
              </a:r>
              <a:endPara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8983" y="2750"/>
              <a:ext cx="1078" cy="4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До 18 дней</a:t>
              </a:r>
              <a:endPara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356" y="3891"/>
              <a:ext cx="2790" cy="135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Предреабилитационное</a:t>
              </a:r>
              <a:r>
                <a:rPr kumimoji="0" lang="ru-RU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отделение</a:t>
              </a:r>
              <a:endParaRPr kumimoji="0" lang="ru-RU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(мотивация на реабилитацию и ввод в психотерапевтические программы)</a:t>
              </a:r>
              <a:endPara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626" y="4657"/>
              <a:ext cx="1170" cy="27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 1х.21 - F 1х.23</a:t>
              </a:r>
              <a:endPara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8976" y="4567"/>
              <a:ext cx="1078" cy="4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До 28 дней</a:t>
              </a:r>
              <a:endPara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1498" y="2200"/>
              <a:ext cx="450" cy="34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Выписка (</a:t>
              </a: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 1х.2)</a:t>
              </a:r>
              <a:endPara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5556" y="2829"/>
              <a:ext cx="180" cy="45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rot="19683693">
              <a:off x="6571" y="3244"/>
              <a:ext cx="929" cy="105"/>
            </a:xfrm>
            <a:prstGeom prst="rightArrow">
              <a:avLst>
                <a:gd name="adj1" fmla="val 50000"/>
                <a:gd name="adj2" fmla="val 3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8723" y="3405"/>
              <a:ext cx="180" cy="45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6546" y="5349"/>
              <a:ext cx="4950" cy="90"/>
            </a:xfrm>
            <a:prstGeom prst="rightArrow">
              <a:avLst>
                <a:gd name="adj1" fmla="val 50000"/>
                <a:gd name="adj2" fmla="val 13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446" y="5439"/>
              <a:ext cx="225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 1х.2 (Ре)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10146" y="3189"/>
              <a:ext cx="1350" cy="90"/>
            </a:xfrm>
            <a:prstGeom prst="rightArrow">
              <a:avLst>
                <a:gd name="adj1" fmla="val 50000"/>
                <a:gd name="adj2" fmla="val 3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0236" y="3009"/>
              <a:ext cx="78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 1х.2 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10156" y="4494"/>
              <a:ext cx="1260" cy="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8436" y="5439"/>
              <a:ext cx="1710" cy="63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Реабилитационный центр интенсивных технологий (2 мес.)</a:t>
              </a:r>
              <a:endPara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9336" y="5079"/>
              <a:ext cx="90" cy="45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 rot="20910654">
              <a:off x="10119" y="5531"/>
              <a:ext cx="1375" cy="132"/>
            </a:xfrm>
            <a:prstGeom prst="rightArrow">
              <a:avLst>
                <a:gd name="adj1" fmla="val 50000"/>
                <a:gd name="adj2" fmla="val 4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35590" y="22836"/>
            <a:ext cx="12008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Сквозная поэтапная система оказания помощи больным наркологическими заболеваниями (начало с 2012 год) </a:t>
            </a:r>
          </a:p>
        </p:txBody>
      </p:sp>
    </p:spTree>
    <p:extLst>
      <p:ext uri="{BB962C8B-B14F-4D97-AF65-F5344CB8AC3E}">
        <p14:creationId xmlns:p14="http://schemas.microsoft.com/office/powerpoint/2010/main" val="3813643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20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573" y="1406904"/>
            <a:ext cx="75955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Сроки:</a:t>
            </a:r>
          </a:p>
          <a:p>
            <a:pPr marL="228600" indent="-2286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Защита паспорта проекта 01.04.2019 г.</a:t>
            </a:r>
          </a:p>
          <a:p>
            <a:pPr marL="228600" indent="-2286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Анализ текущей ситуации 10.01.2019 – 30.03.2019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разработка текущей карты процесса 20.02.2019–15.03.2019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поиск и выявление проблем 20.01.2019-30.04.2019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 - разработка целевой карты процесса 05.05.2019-30.06.2019</a:t>
            </a:r>
          </a:p>
          <a:p>
            <a:r>
              <a:rPr lang="ru-RU" sz="2400" dirty="0">
                <a:solidFill>
                  <a:srgbClr val="00B050"/>
                </a:solidFill>
                <a:latin typeface="Calibri"/>
              </a:rPr>
              <a:t>   - разработка дорожной карты реализации проекта             	01.07.2019 – 15.07.2019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kick-off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16.07.2019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latin typeface="Calibri"/>
              </a:rPr>
              <a:t>Внедрение улучшений 18.07.2019 – 10.08.2019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Мониторинг устойчивости 11.07.2019 – 30.10.2019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Закрытие проекта 30.10.2019 – 31.12.2019</a:t>
            </a: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C82D897-7697-8F47-9F03-C537DE14C794}"/>
              </a:ext>
            </a:extLst>
          </p:cNvPr>
          <p:cNvSpPr txBox="1">
            <a:spLocks/>
          </p:cNvSpPr>
          <p:nvPr/>
        </p:nvSpPr>
        <p:spPr>
          <a:xfrm>
            <a:off x="-72008" y="1124744"/>
            <a:ext cx="364772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ПРОЕКТ № 3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46A6E52-3DA4-7B45-91CC-5135A1F032F1}"/>
              </a:ext>
            </a:extLst>
          </p:cNvPr>
          <p:cNvSpPr txBox="1">
            <a:spLocks/>
          </p:cNvSpPr>
          <p:nvPr/>
        </p:nvSpPr>
        <p:spPr>
          <a:xfrm>
            <a:off x="3848573" y="279491"/>
            <a:ext cx="7903715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Проект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«Снижение порога доступности наркологической помощи»</a:t>
            </a:r>
          </a:p>
        </p:txBody>
      </p:sp>
    </p:spTree>
    <p:extLst>
      <p:ext uri="{BB962C8B-B14F-4D97-AF65-F5344CB8AC3E}">
        <p14:creationId xmlns:p14="http://schemas.microsoft.com/office/powerpoint/2010/main" val="219557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21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998476" y="864108"/>
            <a:ext cx="7056784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40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«Системная организация амбулаторной наркологической помощи в Калининградской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0941" y="5541261"/>
            <a:ext cx="58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На стадии защиты паспорта проекта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C2180D5-0E9B-1D46-9AFB-7D7FE016FBC3}"/>
              </a:ext>
            </a:extLst>
          </p:cNvPr>
          <p:cNvSpPr txBox="1">
            <a:spLocks/>
          </p:cNvSpPr>
          <p:nvPr/>
        </p:nvSpPr>
        <p:spPr>
          <a:xfrm>
            <a:off x="-72008" y="1124744"/>
            <a:ext cx="364772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ПРОЕКТ № 4</a:t>
            </a:r>
          </a:p>
        </p:txBody>
      </p:sp>
    </p:spTree>
    <p:extLst>
      <p:ext uri="{BB962C8B-B14F-4D97-AF65-F5344CB8AC3E}">
        <p14:creationId xmlns:p14="http://schemas.microsoft.com/office/powerpoint/2010/main" val="52601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22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729306" y="219531"/>
            <a:ext cx="8157893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Проект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«Системная организация амбулаторной наркологической помощи в Калининградской области»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720" y="1124744"/>
            <a:ext cx="8157892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Обоснование: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В значительной части районных медицинских учреждений должности психиатров-наркологов укомплектованы совместителями.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Взаимосвязи Областного </a:t>
            </a:r>
            <a:r>
              <a:rPr lang="ru-RU" dirty="0" err="1"/>
              <a:t>наркодиспансера</a:t>
            </a:r>
            <a:r>
              <a:rPr lang="ru-RU" dirty="0"/>
              <a:t> и районных наркологов практически разрушены.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Организационно-методическое руководство работой районных наркологов осуществляется формально, консультативная помощь практически отсутствует.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Доступность электронного документооборота для районных наркологов на недостаточном уровне.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dirty="0"/>
              <a:t>Острая необходимость в повышении профессиональной квалификации районных наркологов.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0035205-0EFC-8B47-A028-32AE13C9CCC4}"/>
              </a:ext>
            </a:extLst>
          </p:cNvPr>
          <p:cNvSpPr txBox="1">
            <a:spLocks/>
          </p:cNvSpPr>
          <p:nvPr/>
        </p:nvSpPr>
        <p:spPr>
          <a:xfrm>
            <a:off x="-72008" y="1124744"/>
            <a:ext cx="364772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ПРОЕКТ № 4</a:t>
            </a:r>
          </a:p>
        </p:txBody>
      </p:sp>
    </p:spTree>
    <p:extLst>
      <p:ext uri="{BB962C8B-B14F-4D97-AF65-F5344CB8AC3E}">
        <p14:creationId xmlns:p14="http://schemas.microsoft.com/office/powerpoint/2010/main" val="228178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23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575720" y="249512"/>
            <a:ext cx="847334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Проект</a:t>
            </a:r>
          </a:p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«Системная организация амбулаторной наркологической помощи в Калининградской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8269" y="1523601"/>
            <a:ext cx="73142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Сроки:</a:t>
            </a:r>
          </a:p>
          <a:p>
            <a:pPr marL="228600" indent="-2286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Защита паспорта проекта 01.08.2019 г.</a:t>
            </a:r>
          </a:p>
          <a:p>
            <a:pPr marL="228600" indent="-228600">
              <a:buFontTx/>
              <a:buAutoNum type="arabicPeriod"/>
            </a:pPr>
            <a:r>
              <a:rPr lang="ru-RU" sz="2800" dirty="0">
                <a:solidFill>
                  <a:srgbClr val="FF0000"/>
                </a:solidFill>
                <a:latin typeface="Calibri"/>
              </a:rPr>
              <a:t>Анализ текущей ситуации 10.02.2019 – 30.06.2019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разработка текущей карты процесса 20.03.2019–15.06.2019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поиск и выявление проблем 20.04.2019-30.07.2019</a:t>
            </a:r>
          </a:p>
          <a:p>
            <a:r>
              <a:rPr lang="ru-RU" sz="2000" dirty="0">
                <a:latin typeface="Calibri"/>
              </a:rPr>
              <a:t>   - разработка целевой карты процесса 30.07.2019-15.08.2019</a:t>
            </a:r>
          </a:p>
          <a:p>
            <a:r>
              <a:rPr lang="ru-RU" sz="2000" dirty="0">
                <a:latin typeface="Calibri"/>
              </a:rPr>
              <a:t>   - разработка дорожной карты реализации проекта             	16.08.2019 – 30.08.2019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   -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kick-off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01.09.2019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latin typeface="Calibri"/>
              </a:rPr>
              <a:t>Внедрение улучшений 03.09.2019 – 10.12.2019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Мониторинг устойчивости 11.12.2019 – 30.01.2020</a:t>
            </a:r>
          </a:p>
          <a:p>
            <a:pPr marL="228600" indent="-228600">
              <a:buFontTx/>
              <a:buAutoNum type="arabicPeriod" startAt="3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Закрытие проекта 30.01.2020 – 15.02.2020</a:t>
            </a: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457AC26-B4F4-824B-9F06-317CA74B753D}"/>
              </a:ext>
            </a:extLst>
          </p:cNvPr>
          <p:cNvSpPr txBox="1">
            <a:spLocks/>
          </p:cNvSpPr>
          <p:nvPr/>
        </p:nvSpPr>
        <p:spPr>
          <a:xfrm>
            <a:off x="-72008" y="1124744"/>
            <a:ext cx="364772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ПРОЕКТ № 4</a:t>
            </a:r>
          </a:p>
        </p:txBody>
      </p:sp>
    </p:spTree>
    <p:extLst>
      <p:ext uri="{BB962C8B-B14F-4D97-AF65-F5344CB8AC3E}">
        <p14:creationId xmlns:p14="http://schemas.microsoft.com/office/powerpoint/2010/main" val="113397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95610"/>
            <a:ext cx="12192000" cy="183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ACDE15-8BD1-6F4B-BF37-F01A65B43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980728"/>
            <a:ext cx="2045636" cy="2045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9789CC-286A-1A4D-8CD8-62CDA6F1D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648616"/>
            <a:ext cx="2127226" cy="195052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0391C8F-F3C2-A242-B2E8-03B8B177521C}"/>
              </a:ext>
            </a:extLst>
          </p:cNvPr>
          <p:cNvSpPr txBox="1">
            <a:spLocks/>
          </p:cNvSpPr>
          <p:nvPr/>
        </p:nvSpPr>
        <p:spPr>
          <a:xfrm>
            <a:off x="911424" y="920944"/>
            <a:ext cx="731520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/>
              <a:t>БЛАГОДАРЮ </a:t>
            </a:r>
            <a:br>
              <a:rPr lang="ru-RU" sz="5400" dirty="0"/>
            </a:br>
            <a:r>
              <a:rPr lang="ru-RU" sz="5400" dirty="0"/>
              <a:t>ЗА ВНИМАНИЕ!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BA30A-9FE0-AF4D-9B40-032D12293B4F}"/>
              </a:ext>
            </a:extLst>
          </p:cNvPr>
          <p:cNvSpPr txBox="1"/>
          <p:nvPr/>
        </p:nvSpPr>
        <p:spPr>
          <a:xfrm>
            <a:off x="1862667" y="270933"/>
            <a:ext cx="809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МИНИСТЕРСТВО ЗДРАВООХРАНЕНИЯ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20263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Реабилитационная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Показатели работы реабилитационных отделений, период 2018 год – 1-е полугодие 2019 года.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46" y="2526223"/>
            <a:ext cx="8574436" cy="333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8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Лечение наркологических пациентов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58" y="1774209"/>
            <a:ext cx="8831844" cy="39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0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47258212"/>
              </p:ext>
            </p:extLst>
          </p:nvPr>
        </p:nvGraphicFramePr>
        <p:xfrm>
          <a:off x="2143594" y="1648916"/>
          <a:ext cx="8514413" cy="434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30B74B-F466-3842-A558-2199FB83233D}"/>
              </a:ext>
            </a:extLst>
          </p:cNvPr>
          <p:cNvSpPr txBox="1"/>
          <p:nvPr/>
        </p:nvSpPr>
        <p:spPr>
          <a:xfrm>
            <a:off x="2143594" y="268445"/>
            <a:ext cx="83804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Повторность поступления в стационар в течение года</a:t>
            </a:r>
          </a:p>
          <a:p>
            <a:endParaRPr lang="ru-RU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91E7B76-28A3-4846-AC6F-E9B52214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512" y="6369635"/>
            <a:ext cx="5232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Из материалов управления Росздравнадзора РФ</a:t>
            </a:r>
          </a:p>
        </p:txBody>
      </p:sp>
    </p:spTree>
    <p:extLst>
      <p:ext uri="{BB962C8B-B14F-4D97-AF65-F5344CB8AC3E}">
        <p14:creationId xmlns:p14="http://schemas.microsoft.com/office/powerpoint/2010/main" val="184335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65764C-40FD-3B45-BEFC-C2EF6D31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5519-23A6-4A14-A7A0-A9CC0CB431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7F0FE5-CE5A-F145-B678-EF7E5C0BF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93" y="1853612"/>
            <a:ext cx="3984517" cy="29883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41173-DE71-8544-B53F-6A8205EE5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9" y="1646867"/>
            <a:ext cx="2551409" cy="3401878"/>
          </a:xfrm>
          <a:prstGeom prst="rect">
            <a:avLst/>
          </a:prstGeom>
        </p:spPr>
      </p:pic>
      <p:sp>
        <p:nvSpPr>
          <p:cNvPr id="11" name="Rectangle 714">
            <a:extLst>
              <a:ext uri="{FF2B5EF4-FFF2-40B4-BE49-F238E27FC236}">
                <a16:creationId xmlns:a16="http://schemas.microsoft.com/office/drawing/2014/main" id="{2258AF43-6CDF-4D4D-B25D-36309E839EFF}"/>
              </a:ext>
            </a:extLst>
          </p:cNvPr>
          <p:cNvSpPr/>
          <p:nvPr/>
        </p:nvSpPr>
        <p:spPr>
          <a:xfrm>
            <a:off x="838200" y="365125"/>
            <a:ext cx="107897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ОБСУЖДЕНИЕ ПРОЕКТОВ</a:t>
            </a:r>
            <a:endParaRPr lang="en-US" sz="2400" b="1" dirty="0">
              <a:solidFill>
                <a:schemeClr val="accent1"/>
              </a:solidFill>
              <a:latin typeface="Calibri-Bold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BDB21F-22EB-FA45-8B30-04D4F77F8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34" y="1853612"/>
            <a:ext cx="3972732" cy="29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3E1F0D-E697-4749-996B-AAA2DE08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/>
                </a:solidFill>
              </a:rPr>
              <a:pPr/>
              <a:t>5</a:t>
            </a:fld>
            <a:endParaRPr lang="ru-RU">
              <a:solidFill>
                <a:srgbClr val="0F6FC6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DDDBF4-F96F-3347-8635-AC284A198ADE}"/>
              </a:ext>
            </a:extLst>
          </p:cNvPr>
          <p:cNvSpPr txBox="1">
            <a:spLocks/>
          </p:cNvSpPr>
          <p:nvPr/>
        </p:nvSpPr>
        <p:spPr>
          <a:xfrm>
            <a:off x="3998476" y="864108"/>
            <a:ext cx="7056784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F6FC6"/>
              </a:buClr>
              <a:buFont typeface="Wingdings 2" pitchFamily="18" charset="2"/>
              <a:buNone/>
            </a:pPr>
            <a:r>
              <a:rPr lang="ru-RU" sz="4000" b="1" dirty="0">
                <a:solidFill>
                  <a:srgbClr val="17406D">
                    <a:lumMod val="60000"/>
                    <a:lumOff val="40000"/>
                  </a:srgbClr>
                </a:solidFill>
              </a:rPr>
              <a:t>«Снижение показателя повторной госпитализации»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680CC00-1738-914A-A33B-3D03E97E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8" y="1124744"/>
            <a:ext cx="3647728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ПРОЕКТ № 1</a:t>
            </a:r>
          </a:p>
        </p:txBody>
      </p:sp>
    </p:spTree>
    <p:extLst>
      <p:ext uri="{BB962C8B-B14F-4D97-AF65-F5344CB8AC3E}">
        <p14:creationId xmlns:p14="http://schemas.microsoft.com/office/powerpoint/2010/main" val="78051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C58A-D5DD-4058-8873-980191D02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36" y="138896"/>
            <a:ext cx="1165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Паспорт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6377" y="662116"/>
            <a:ext cx="94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/>
              <a:t>«Снижение показателя повторной госпитализации»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7904" y="1362723"/>
            <a:ext cx="356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Утверждаю</a:t>
            </a:r>
          </a:p>
          <a:p>
            <a:pPr algn="r"/>
            <a:r>
              <a:rPr lang="ru-RU" sz="1200" i="1" dirty="0"/>
              <a:t>должность</a:t>
            </a:r>
          </a:p>
          <a:p>
            <a:pPr algn="r"/>
            <a:r>
              <a:rPr lang="ru-RU" dirty="0"/>
              <a:t>______________ </a:t>
            </a:r>
            <a:r>
              <a:rPr lang="ru-RU" sz="1600" dirty="0"/>
              <a:t>Ф.И.О</a:t>
            </a:r>
          </a:p>
          <a:p>
            <a:pPr algn="r"/>
            <a:r>
              <a:rPr lang="ru-RU" sz="1200" dirty="0"/>
              <a:t>подпись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9447" y="1411525"/>
            <a:ext cx="356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Согласовано</a:t>
            </a:r>
          </a:p>
          <a:p>
            <a:pPr algn="r"/>
            <a:r>
              <a:rPr lang="ru-RU" sz="1200" i="1" dirty="0"/>
              <a:t>должность</a:t>
            </a:r>
          </a:p>
          <a:p>
            <a:pPr algn="r"/>
            <a:r>
              <a:rPr lang="ru-RU" dirty="0"/>
              <a:t>______________ </a:t>
            </a:r>
            <a:r>
              <a:rPr lang="ru-RU" sz="1600" dirty="0"/>
              <a:t>Ф.И.О</a:t>
            </a:r>
          </a:p>
          <a:p>
            <a:pPr algn="r"/>
            <a:r>
              <a:rPr lang="ru-RU" sz="1200" dirty="0"/>
              <a:t>подпись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3006" y="138896"/>
            <a:ext cx="10263889" cy="1285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3006" y="1424550"/>
            <a:ext cx="5962346" cy="1021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05352" y="1424549"/>
            <a:ext cx="4301543" cy="1021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43006" y="2428649"/>
            <a:ext cx="5962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Общие данные:</a:t>
            </a:r>
          </a:p>
          <a:p>
            <a:r>
              <a:rPr lang="ru-RU" sz="1100" b="1" dirty="0"/>
              <a:t>Заказчик: </a:t>
            </a:r>
            <a:r>
              <a:rPr lang="ru-RU" sz="1100" dirty="0"/>
              <a:t>главный врач Ким С.Ю.</a:t>
            </a:r>
          </a:p>
          <a:p>
            <a:r>
              <a:rPr lang="ru-RU" sz="1100" b="1" dirty="0"/>
              <a:t>Процесс: </a:t>
            </a:r>
            <a:r>
              <a:rPr lang="ru-RU" sz="1100" dirty="0"/>
              <a:t>Сокращение повторной госпитализации</a:t>
            </a:r>
          </a:p>
          <a:p>
            <a:r>
              <a:rPr lang="ru-RU" sz="1100" b="1" dirty="0"/>
              <a:t>Границы процесса:</a:t>
            </a:r>
          </a:p>
          <a:p>
            <a:r>
              <a:rPr lang="ru-RU" sz="1100" dirty="0"/>
              <a:t>	Начало: госпитализация пациента в стационарное отделение</a:t>
            </a:r>
          </a:p>
          <a:p>
            <a:r>
              <a:rPr lang="ru-RU" sz="1100" dirty="0"/>
              <a:t>	Окончание: выписка пациента из стационарного отделения</a:t>
            </a:r>
          </a:p>
          <a:p>
            <a:r>
              <a:rPr lang="ru-RU" sz="1100" b="1" dirty="0"/>
              <a:t>Руководитель проекта: </a:t>
            </a:r>
            <a:r>
              <a:rPr lang="ru-RU" sz="1100" dirty="0"/>
              <a:t>заместитель главного врача Кузнецов В.В,.</a:t>
            </a:r>
          </a:p>
          <a:p>
            <a:r>
              <a:rPr lang="ru-RU" sz="1100" b="1" dirty="0"/>
              <a:t>Команда проекта: </a:t>
            </a:r>
            <a:r>
              <a:rPr lang="ru-RU" sz="1100" dirty="0"/>
              <a:t>Заведующая кабинетом статистики Козлова О.Л.</a:t>
            </a:r>
            <a:r>
              <a:rPr lang="ru-RU" sz="1100" b="1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3006" y="2440212"/>
            <a:ext cx="5962346" cy="1633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05352" y="2491751"/>
            <a:ext cx="4301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Обоснование:</a:t>
            </a:r>
          </a:p>
          <a:p>
            <a:pPr marL="228600" indent="-228600">
              <a:buAutoNum type="arabicPeriod"/>
            </a:pPr>
            <a:r>
              <a:rPr lang="ru-RU" sz="1200" dirty="0"/>
              <a:t>Сроки лечения установлены по нозологии без учета тяжести течения</a:t>
            </a:r>
          </a:p>
          <a:p>
            <a:pPr marL="228600" indent="-228600">
              <a:buAutoNum type="arabicPeriod"/>
            </a:pPr>
            <a:r>
              <a:rPr lang="ru-RU" sz="1200" dirty="0"/>
              <a:t>Часть пациентов выписывается с признаками </a:t>
            </a:r>
            <a:r>
              <a:rPr lang="ru-RU" sz="1200" dirty="0" err="1"/>
              <a:t>постабстинентного</a:t>
            </a:r>
            <a:r>
              <a:rPr lang="ru-RU" sz="1200" dirty="0"/>
              <a:t> синдрома.</a:t>
            </a:r>
          </a:p>
          <a:p>
            <a:pPr marL="228600" indent="-228600">
              <a:buAutoNum type="arabicPeriod"/>
            </a:pPr>
            <a:r>
              <a:rPr lang="ru-RU" sz="1200" dirty="0"/>
              <a:t>Высока частота рецидивов заболевания и повторных госпитализаций</a:t>
            </a:r>
          </a:p>
          <a:p>
            <a:pPr marL="228600" indent="-228600">
              <a:buAutoNum type="arabicPeriod"/>
            </a:pPr>
            <a:r>
              <a:rPr lang="ru-RU" sz="1200" dirty="0"/>
              <a:t>Отсутствие возможности регулировки сроков лечения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3006" y="4119158"/>
            <a:ext cx="5962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Цель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43006" y="4073455"/>
            <a:ext cx="5962346" cy="2520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05352" y="2440212"/>
            <a:ext cx="4301543" cy="160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05352" y="4043966"/>
            <a:ext cx="4301543" cy="2550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98512"/>
              </p:ext>
            </p:extLst>
          </p:nvPr>
        </p:nvGraphicFramePr>
        <p:xfrm>
          <a:off x="1764406" y="4453100"/>
          <a:ext cx="553791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15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Наименование, цели, ед. изм.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Текущий 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Целевой 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Привести сроки лечения в соответствие со Стандартами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10,5 дня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16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6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Снизить повторные госпитализации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43006" y="5875094"/>
            <a:ext cx="596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Эффекты:</a:t>
            </a:r>
          </a:p>
          <a:p>
            <a:r>
              <a:rPr lang="ru-RU" sz="1200" b="1" dirty="0"/>
              <a:t>Разработка критериев клинико-статистических групп</a:t>
            </a:r>
          </a:p>
          <a:p>
            <a:r>
              <a:rPr lang="ru-RU" sz="1200" b="1" dirty="0"/>
              <a:t>Электронный документооборот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5352" y="4073455"/>
            <a:ext cx="4301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Сроки:</a:t>
            </a:r>
          </a:p>
          <a:p>
            <a:pPr marL="228600" indent="-228600">
              <a:buAutoNum type="arabicPeriod"/>
            </a:pPr>
            <a:r>
              <a:rPr lang="ru-RU" sz="1200" dirty="0"/>
              <a:t>Защита паспорта проекта 01.02.2019 г.</a:t>
            </a:r>
          </a:p>
          <a:p>
            <a:pPr marL="228600" indent="-228600">
              <a:buAutoNum type="arabicPeriod"/>
            </a:pPr>
            <a:r>
              <a:rPr lang="ru-RU" sz="1200" dirty="0"/>
              <a:t>Анализ текущей ситуации 10.12.2018 – 25.01.2019</a:t>
            </a:r>
          </a:p>
          <a:p>
            <a:r>
              <a:rPr lang="ru-RU" sz="1200" dirty="0"/>
              <a:t>   - разработка текущей карты процесса 10.12.2018–20.01.2019</a:t>
            </a:r>
          </a:p>
          <a:p>
            <a:r>
              <a:rPr lang="ru-RU" sz="1200" dirty="0"/>
              <a:t>   - поиск и выявление проблем 20.12.2018-12.01.2019</a:t>
            </a:r>
          </a:p>
          <a:p>
            <a:r>
              <a:rPr lang="ru-RU" sz="1200" dirty="0"/>
              <a:t>   - разработка целевой карты процесса 15.01.2019-29.01.2019</a:t>
            </a:r>
          </a:p>
          <a:p>
            <a:r>
              <a:rPr lang="ru-RU" sz="1200" dirty="0"/>
              <a:t>   - разработка дорожной карты реализации проекта             	05.02.2019 – 17.02.2019</a:t>
            </a:r>
          </a:p>
          <a:p>
            <a:r>
              <a:rPr lang="ru-RU" sz="1200" dirty="0"/>
              <a:t>   - </a:t>
            </a:r>
            <a:r>
              <a:rPr lang="en-US" sz="1200" dirty="0"/>
              <a:t>kick-off</a:t>
            </a:r>
            <a:r>
              <a:rPr lang="ru-RU" sz="1200" dirty="0"/>
              <a:t> 18.02.2019</a:t>
            </a:r>
          </a:p>
          <a:p>
            <a:pPr marL="228600" indent="-228600">
              <a:buAutoNum type="arabicPeriod" startAt="3"/>
            </a:pPr>
            <a:r>
              <a:rPr lang="ru-RU" sz="1200" dirty="0"/>
              <a:t>Внедрение улучшений 18.02.2019 – 20.05.2019</a:t>
            </a:r>
          </a:p>
          <a:p>
            <a:pPr marL="228600" indent="-228600">
              <a:buAutoNum type="arabicPeriod" startAt="3"/>
            </a:pPr>
            <a:r>
              <a:rPr lang="ru-RU" sz="1200" dirty="0"/>
              <a:t>Мониторинг устойчивости 21.05.2019 – 30.07.2019</a:t>
            </a:r>
          </a:p>
          <a:p>
            <a:pPr marL="228600" indent="-228600">
              <a:buAutoNum type="arabicPeriod" startAt="3"/>
            </a:pPr>
            <a:r>
              <a:rPr lang="ru-RU" sz="1200" dirty="0"/>
              <a:t>Закрытие проекта 15.08.2019 – 01.09.2019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5046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Freeform 706"/>
          <p:cNvSpPr/>
          <p:nvPr/>
        </p:nvSpPr>
        <p:spPr>
          <a:xfrm>
            <a:off x="0" y="121089"/>
            <a:ext cx="11624441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Rectangle 714"/>
          <p:cNvSpPr/>
          <p:nvPr/>
        </p:nvSpPr>
        <p:spPr>
          <a:xfrm>
            <a:off x="935421" y="184151"/>
            <a:ext cx="107897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ОПТИМИЗАЦИЯ 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ЛЕЧЕНИЯ АЛКОГОЛЬНОГО АБСТИНЕНТНОГО СИНДРОМА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И</a:t>
            </a:r>
            <a:r>
              <a:rPr lang="en-US" sz="2400" b="1" spc="-52" dirty="0">
                <a:solidFill>
                  <a:schemeClr val="accent1"/>
                </a:solidFill>
                <a:latin typeface="Calibri-Bold"/>
              </a:rPr>
              <a:t>Т</a:t>
            </a:r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ОГИ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:</a:t>
            </a:r>
            <a:endParaRPr lang="en-US" sz="2400" b="1" dirty="0">
              <a:solidFill>
                <a:schemeClr val="accent1"/>
              </a:solidFill>
              <a:latin typeface="Calibri-Bold"/>
            </a:endParaRPr>
          </a:p>
        </p:txBody>
      </p:sp>
      <p:sp>
        <p:nvSpPr>
          <p:cNvPr id="715" name="Rectangle 715"/>
          <p:cNvSpPr/>
          <p:nvPr/>
        </p:nvSpPr>
        <p:spPr>
          <a:xfrm>
            <a:off x="935421" y="1496383"/>
            <a:ext cx="709854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000" b="1" spc="-84" dirty="0">
                <a:solidFill>
                  <a:prstClr val="black"/>
                </a:solidFill>
                <a:latin typeface="Calibri-Bold"/>
              </a:rPr>
              <a:t>Оптимизация средней длительности стационарного лечения </a:t>
            </a:r>
            <a:r>
              <a:rPr lang="en-US" sz="2000" dirty="0" err="1">
                <a:solidFill>
                  <a:prstClr val="black"/>
                </a:solidFill>
              </a:rPr>
              <a:t>з</a:t>
            </a:r>
            <a:r>
              <a:rPr lang="en-US" sz="2000" spc="409" dirty="0" err="1">
                <a:solidFill>
                  <a:prstClr val="black"/>
                </a:solidFill>
              </a:rPr>
              <a:t>а</a:t>
            </a:r>
            <a:r>
              <a:rPr lang="en-US" sz="2000" dirty="0" err="1">
                <a:solidFill>
                  <a:prstClr val="black"/>
                </a:solidFill>
              </a:rPr>
              <a:t>сч</a:t>
            </a:r>
            <a:r>
              <a:rPr lang="en-US" sz="2000" spc="-12" dirty="0" err="1">
                <a:solidFill>
                  <a:prstClr val="black"/>
                </a:solidFill>
              </a:rPr>
              <a:t>е</a:t>
            </a:r>
            <a:r>
              <a:rPr lang="en-US" sz="2000" dirty="0" err="1">
                <a:solidFill>
                  <a:prstClr val="black"/>
                </a:solidFill>
              </a:rPr>
              <a:t>т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716" name="Rectangle 716"/>
          <p:cNvSpPr/>
          <p:nvPr/>
        </p:nvSpPr>
        <p:spPr>
          <a:xfrm>
            <a:off x="935421" y="2004586"/>
            <a:ext cx="9049516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отказа от фиксированных сроков лечения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дифференцирования клинико-статистических групп по тяжести течения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spc="-10" dirty="0" err="1">
                <a:solidFill>
                  <a:prstClr val="black"/>
                </a:solidFill>
              </a:rPr>
              <a:t>у</a:t>
            </a:r>
            <a:r>
              <a:rPr lang="en-US" sz="2000" dirty="0" err="1">
                <a:solidFill>
                  <a:prstClr val="black"/>
                </a:solidFill>
              </a:rPr>
              <a:t>меньшени</a:t>
            </a:r>
            <a:r>
              <a:rPr lang="ru-RU" sz="2000" dirty="0">
                <a:solidFill>
                  <a:prstClr val="black"/>
                </a:solidFill>
              </a:rPr>
              <a:t>я</a:t>
            </a:r>
            <a:r>
              <a:rPr lang="ru-RU" sz="2000" spc="849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к</a:t>
            </a:r>
            <a:r>
              <a:rPr lang="en-US" sz="2000" spc="-36" dirty="0" err="1">
                <a:solidFill>
                  <a:prstClr val="black"/>
                </a:solidFill>
              </a:rPr>
              <a:t>о</a:t>
            </a:r>
            <a:r>
              <a:rPr lang="en-US" sz="2000" dirty="0" err="1">
                <a:solidFill>
                  <a:prstClr val="black"/>
                </a:solidFill>
              </a:rPr>
              <a:t>личеств</a:t>
            </a:r>
            <a:r>
              <a:rPr lang="ru-RU" sz="2000" dirty="0">
                <a:solidFill>
                  <a:prstClr val="black"/>
                </a:solidFill>
              </a:rPr>
              <a:t>а</a:t>
            </a:r>
            <a:r>
              <a:rPr lang="ru-RU" sz="2000" spc="854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лиц</a:t>
            </a:r>
            <a:r>
              <a:rPr lang="en-US" sz="2000" spc="861" dirty="0">
                <a:solidFill>
                  <a:prstClr val="black"/>
                </a:solidFill>
              </a:rPr>
              <a:t>,</a:t>
            </a:r>
            <a:r>
              <a:rPr lang="ru-RU" sz="2000" dirty="0">
                <a:solidFill>
                  <a:prstClr val="black"/>
                </a:solidFill>
              </a:rPr>
              <a:t>выписывающихся из стационара</a:t>
            </a:r>
          </a:p>
          <a:p>
            <a:r>
              <a:rPr lang="ru-RU" sz="2000" dirty="0">
                <a:solidFill>
                  <a:prstClr val="black"/>
                </a:solidFill>
              </a:rPr>
              <a:t>с сохраняющимися клиническими признаками </a:t>
            </a:r>
            <a:r>
              <a:rPr lang="ru-RU" sz="2000" dirty="0" err="1">
                <a:solidFill>
                  <a:prstClr val="black"/>
                </a:solidFill>
              </a:rPr>
              <a:t>постабстинентного</a:t>
            </a:r>
            <a:r>
              <a:rPr lang="ru-RU" sz="2000" dirty="0">
                <a:solidFill>
                  <a:prstClr val="black"/>
                </a:solidFill>
              </a:rPr>
              <a:t> синдрома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4.   </a:t>
            </a:r>
            <a:r>
              <a:rPr lang="ru-RU" sz="2000" dirty="0">
                <a:solidFill>
                  <a:prstClr val="black"/>
                </a:solidFill>
              </a:rPr>
              <a:t>снижения частоты случаев отказа на ранних сроках от продолжения лечения</a:t>
            </a:r>
            <a:endParaRPr lang="en-US" sz="2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8" name="Rectangle 718"/>
          <p:cNvSpPr/>
          <p:nvPr/>
        </p:nvSpPr>
        <p:spPr>
          <a:xfrm>
            <a:off x="1329240" y="4059912"/>
            <a:ext cx="7320017" cy="8720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pc="411" dirty="0">
                <a:solidFill>
                  <a:prstClr val="black"/>
                </a:solidFill>
                <a:latin typeface="Wingdings-Regular"/>
              </a:rPr>
              <a:t>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качества диагностики текущего состояния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163"/>
              </a:lnSpc>
            </a:pPr>
            <a:r>
              <a:rPr lang="en-US" sz="2000" spc="411" dirty="0">
                <a:solidFill>
                  <a:schemeClr val="tx1">
                    <a:lumMod val="75000"/>
                    <a:lumOff val="25000"/>
                  </a:schemeClr>
                </a:solidFill>
                <a:latin typeface="Wingdings-Regular"/>
              </a:rPr>
              <a:t>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приведение срока лечения в соответствие с текущим состоянием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159"/>
              </a:lnSpc>
            </a:pPr>
            <a:r>
              <a:rPr lang="en-US" sz="2000" spc="411" dirty="0">
                <a:solidFill>
                  <a:schemeClr val="tx1">
                    <a:lumMod val="75000"/>
                    <a:lumOff val="25000"/>
                  </a:schemeClr>
                </a:solidFill>
                <a:latin typeface="Wingdings-Regular"/>
              </a:rPr>
              <a:t>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интенсификация мотивационной психотерапии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5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Freeform 706"/>
          <p:cNvSpPr/>
          <p:nvPr/>
        </p:nvSpPr>
        <p:spPr>
          <a:xfrm>
            <a:off x="0" y="121089"/>
            <a:ext cx="11624441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Rectangle 714"/>
          <p:cNvSpPr/>
          <p:nvPr/>
        </p:nvSpPr>
        <p:spPr>
          <a:xfrm>
            <a:off x="935421" y="184151"/>
            <a:ext cx="107897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ОПТИМИЗАЦИЯ 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ЛЕЧЕНИЯ АЛКОГОЛЬНОГО АБСТИНЕНТНОГО СИНДРОМА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И</a:t>
            </a:r>
            <a:r>
              <a:rPr lang="en-US" sz="2400" b="1" spc="-52" dirty="0">
                <a:solidFill>
                  <a:schemeClr val="accent1"/>
                </a:solidFill>
                <a:latin typeface="Calibri-Bold"/>
              </a:rPr>
              <a:t>Т</a:t>
            </a:r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ОГИ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:</a:t>
            </a:r>
            <a:endParaRPr lang="en-US" sz="2400" b="1" dirty="0">
              <a:solidFill>
                <a:schemeClr val="accent1"/>
              </a:solidFill>
              <a:latin typeface="Calibri-Bold"/>
            </a:endParaRPr>
          </a:p>
        </p:txBody>
      </p:sp>
      <p:sp>
        <p:nvSpPr>
          <p:cNvPr id="715" name="Rectangle 715"/>
          <p:cNvSpPr/>
          <p:nvPr/>
        </p:nvSpPr>
        <p:spPr>
          <a:xfrm>
            <a:off x="1173776" y="1535106"/>
            <a:ext cx="555190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000" b="1" spc="-84" dirty="0">
                <a:solidFill>
                  <a:prstClr val="black"/>
                </a:solidFill>
                <a:latin typeface="Calibri-Bold"/>
              </a:rPr>
              <a:t>Повышение качества стационарного лечения  </a:t>
            </a:r>
            <a:r>
              <a:rPr lang="en-US" sz="2000" dirty="0" err="1">
                <a:solidFill>
                  <a:prstClr val="black"/>
                </a:solidFill>
              </a:rPr>
              <a:t>з</a:t>
            </a:r>
            <a:r>
              <a:rPr lang="en-US" sz="2000" spc="409" dirty="0" err="1">
                <a:solidFill>
                  <a:prstClr val="black"/>
                </a:solidFill>
              </a:rPr>
              <a:t>а</a:t>
            </a:r>
            <a:r>
              <a:rPr lang="en-US" sz="2000" dirty="0" err="1">
                <a:solidFill>
                  <a:prstClr val="black"/>
                </a:solidFill>
              </a:rPr>
              <a:t>сч</a:t>
            </a:r>
            <a:r>
              <a:rPr lang="en-US" sz="2000" spc="-12" dirty="0" err="1">
                <a:solidFill>
                  <a:prstClr val="black"/>
                </a:solidFill>
              </a:rPr>
              <a:t>е</a:t>
            </a:r>
            <a:r>
              <a:rPr lang="en-US" sz="2000" dirty="0" err="1">
                <a:solidFill>
                  <a:prstClr val="black"/>
                </a:solidFill>
              </a:rPr>
              <a:t>т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718" name="Rectangle 718"/>
          <p:cNvSpPr/>
          <p:nvPr/>
        </p:nvSpPr>
        <p:spPr>
          <a:xfrm>
            <a:off x="1498580" y="5458746"/>
            <a:ext cx="9579151" cy="117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pc="411" dirty="0">
                <a:solidFill>
                  <a:prstClr val="black"/>
                </a:solidFill>
                <a:latin typeface="Wingdings-Regular"/>
              </a:rPr>
              <a:t></a:t>
            </a:r>
            <a:r>
              <a:rPr lang="ru-RU" sz="2000" dirty="0">
                <a:solidFill>
                  <a:prstClr val="black"/>
                </a:solidFill>
              </a:rPr>
              <a:t>внедрение электронного персонифицированного учета назначения и расхода медикаментов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ts val="2163"/>
              </a:lnSpc>
            </a:pPr>
            <a:r>
              <a:rPr lang="en-US" sz="2000" spc="411" dirty="0">
                <a:solidFill>
                  <a:prstClr val="black"/>
                </a:solidFill>
                <a:latin typeface="Wingdings-Regular"/>
              </a:rPr>
              <a:t></a:t>
            </a:r>
            <a:r>
              <a:rPr lang="ru-RU" sz="2000" dirty="0">
                <a:solidFill>
                  <a:prstClr val="black"/>
                </a:solidFill>
              </a:rPr>
              <a:t>автоматизация учета сроков лечения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ts val="2159"/>
              </a:lnSpc>
            </a:pPr>
            <a:r>
              <a:rPr lang="en-US" sz="2000" spc="411" dirty="0">
                <a:solidFill>
                  <a:prstClr val="black"/>
                </a:solidFill>
                <a:latin typeface="Wingdings-Regular"/>
              </a:rPr>
              <a:t></a:t>
            </a:r>
            <a:r>
              <a:rPr lang="ru-RU" sz="2000" dirty="0">
                <a:solidFill>
                  <a:prstClr val="black"/>
                </a:solidFill>
              </a:rPr>
              <a:t>внедрение электронного журнала контроля качества работы медицинского персонала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Rectangle 720"/>
          <p:cNvSpPr/>
          <p:nvPr/>
        </p:nvSpPr>
        <p:spPr>
          <a:xfrm>
            <a:off x="1173776" y="2050731"/>
            <a:ext cx="8928726" cy="36324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межэтапная преемственность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целенаправленная диагностика поражения органов – мишеней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раннее начало лечения пораженных органов – мишеней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4.    уменьшения времени, затрачиваемого медицинским персоналом на ведение</a:t>
            </a:r>
          </a:p>
          <a:p>
            <a:r>
              <a:rPr lang="ru-RU" sz="2000" dirty="0">
                <a:solidFill>
                  <a:prstClr val="black"/>
                </a:solidFill>
              </a:rPr>
              <a:t>медицинской документации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spc="-10" dirty="0">
                <a:solidFill>
                  <a:prstClr val="black"/>
                </a:solidFill>
              </a:rPr>
              <a:t>5.   расширения сферы применения электронного документооборота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2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0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Freeform 750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Rectangle 759"/>
          <p:cNvSpPr/>
          <p:nvPr/>
        </p:nvSpPr>
        <p:spPr>
          <a:xfrm>
            <a:off x="857028" y="1465924"/>
            <a:ext cx="9308061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Calibri-Bold"/>
              </a:rPr>
              <a:t>Пров</a:t>
            </a:r>
            <a:r>
              <a:rPr lang="en-US" sz="2000" b="1" spc="-19" dirty="0" err="1">
                <a:solidFill>
                  <a:prstClr val="black"/>
                </a:solidFill>
                <a:latin typeface="Calibri-Bold"/>
              </a:rPr>
              <a:t>е</a:t>
            </a:r>
            <a:r>
              <a:rPr lang="en-US" sz="2000" b="1" spc="-16" dirty="0" err="1">
                <a:solidFill>
                  <a:prstClr val="black"/>
                </a:solidFill>
                <a:latin typeface="Calibri-Bold"/>
              </a:rPr>
              <a:t>д</a:t>
            </a:r>
            <a:r>
              <a:rPr lang="en-US" sz="2000" b="1" dirty="0" err="1">
                <a:solidFill>
                  <a:prstClr val="black"/>
                </a:solidFill>
                <a:latin typeface="Calibri-Bold"/>
              </a:rPr>
              <a:t>ены</a:t>
            </a:r>
            <a:r>
              <a:rPr lang="en-US" sz="2000" b="1" spc="-10" dirty="0">
                <a:solidFill>
                  <a:prstClr val="black"/>
                </a:solidFill>
                <a:latin typeface="Calibri-Bold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-Bold"/>
              </a:rPr>
              <a:t>мероприятия</a:t>
            </a:r>
            <a:r>
              <a:rPr lang="en-US" sz="2000" b="1" spc="-34" dirty="0">
                <a:solidFill>
                  <a:prstClr val="black"/>
                </a:solidFill>
                <a:latin typeface="Calibri-Bold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-Bold"/>
              </a:rPr>
              <a:t>по</a:t>
            </a:r>
            <a:r>
              <a:rPr lang="en-US" sz="2000" b="1" dirty="0">
                <a:solidFill>
                  <a:prstClr val="black"/>
                </a:solidFill>
                <a:latin typeface="Calibri-Bold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-Bold"/>
              </a:rPr>
              <a:t>повышению квалификации медицинского персонала</a:t>
            </a:r>
            <a:r>
              <a:rPr lang="en-US" sz="2000" b="1" dirty="0">
                <a:solidFill>
                  <a:prstClr val="black"/>
                </a:solidFill>
                <a:latin typeface="Calibri-Bold"/>
              </a:rPr>
              <a:t>:</a:t>
            </a:r>
          </a:p>
        </p:txBody>
      </p:sp>
      <p:sp>
        <p:nvSpPr>
          <p:cNvPr id="760" name="Rectangle 760"/>
          <p:cNvSpPr/>
          <p:nvPr/>
        </p:nvSpPr>
        <p:spPr>
          <a:xfrm>
            <a:off x="857029" y="1965563"/>
            <a:ext cx="7558552" cy="45550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Проведено обучение медицинского персонала принципам работы в рамках</a:t>
            </a:r>
          </a:p>
          <a:p>
            <a:r>
              <a:rPr lang="ru-RU" sz="2000" dirty="0">
                <a:solidFill>
                  <a:prstClr val="black"/>
                </a:solidFill>
              </a:rPr>
              <a:t>      проекта «Бережливый медицина»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pPr marL="457200" indent="-457200">
              <a:buAutoNum type="arabicPeriod" startAt="2"/>
            </a:pPr>
            <a:r>
              <a:rPr lang="ru-RU" sz="2000" dirty="0">
                <a:solidFill>
                  <a:prstClr val="black"/>
                </a:solidFill>
              </a:rPr>
              <a:t>Проведено обучение медицинского персонала по работе с     </a:t>
            </a:r>
          </a:p>
          <a:p>
            <a:r>
              <a:rPr lang="ru-RU" sz="2000" dirty="0">
                <a:solidFill>
                  <a:prstClr val="black"/>
                </a:solidFill>
              </a:rPr>
              <a:t>        внедряемыми методами</a:t>
            </a:r>
          </a:p>
          <a:p>
            <a:r>
              <a:rPr lang="ru-RU" sz="2000" dirty="0">
                <a:solidFill>
                  <a:prstClr val="black"/>
                </a:solidFill>
              </a:rPr>
              <a:t>        ведения электронного документооборота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pPr marL="457200" indent="-457200">
              <a:buAutoNum type="arabicPeriod" startAt="3"/>
            </a:pPr>
            <a:r>
              <a:rPr lang="ru-RU" sz="2000" dirty="0">
                <a:solidFill>
                  <a:prstClr val="black"/>
                </a:solidFill>
              </a:rPr>
              <a:t>Проведено обучение медицинского персонала по методологии </a:t>
            </a:r>
          </a:p>
          <a:p>
            <a:r>
              <a:rPr lang="ru-RU" sz="2000" dirty="0">
                <a:solidFill>
                  <a:prstClr val="black"/>
                </a:solidFill>
              </a:rPr>
              <a:t>        проведения мотивационного консультирования пациентов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pPr marL="457200" indent="-457200">
              <a:buAutoNum type="arabicPeriod" startAt="4"/>
            </a:pPr>
            <a:r>
              <a:rPr lang="ru-RU" sz="2000" dirty="0">
                <a:solidFill>
                  <a:prstClr val="black"/>
                </a:solidFill>
              </a:rPr>
              <a:t>Разработан и внедрен алгоритм общения медицинского </a:t>
            </a:r>
          </a:p>
          <a:p>
            <a:r>
              <a:rPr lang="ru-RU" sz="2000" dirty="0">
                <a:solidFill>
                  <a:prstClr val="black"/>
                </a:solidFill>
              </a:rPr>
              <a:t>        персонала с родственниками пациентов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714"/>
          <p:cNvSpPr/>
          <p:nvPr/>
        </p:nvSpPr>
        <p:spPr>
          <a:xfrm>
            <a:off x="857028" y="274002"/>
            <a:ext cx="107897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ОПТИМИЗАЦИЯ 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ЛЕЧЕНИЯ АЛКОГОЛЬНОГО АБСТИНЕНТНОГО СИНДРОМА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И</a:t>
            </a:r>
            <a:r>
              <a:rPr lang="en-US" sz="2400" b="1" spc="-52" dirty="0">
                <a:solidFill>
                  <a:schemeClr val="accent1"/>
                </a:solidFill>
                <a:latin typeface="Calibri-Bold"/>
              </a:rPr>
              <a:t>Т</a:t>
            </a:r>
            <a:r>
              <a:rPr lang="en-US" sz="2400" b="1" dirty="0">
                <a:solidFill>
                  <a:schemeClr val="accent1"/>
                </a:solidFill>
                <a:latin typeface="Calibri-Bold"/>
              </a:rPr>
              <a:t>ОГИ</a:t>
            </a:r>
            <a:r>
              <a:rPr lang="ru-RU" sz="2400" b="1" dirty="0">
                <a:solidFill>
                  <a:schemeClr val="accent1"/>
                </a:solidFill>
                <a:latin typeface="Calibri-Bold"/>
              </a:rPr>
              <a:t>:</a:t>
            </a:r>
            <a:endParaRPr lang="en-US" sz="2400" b="1" dirty="0">
              <a:solidFill>
                <a:schemeClr val="accent1"/>
              </a:solidFill>
              <a:latin typeface="Calibri-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41F19E-8289-2344-B766-0B0AE833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81" y="2625994"/>
            <a:ext cx="3776420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024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м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7489</TotalTime>
  <Words>1169</Words>
  <Application>Microsoft Macintosh PowerPoint</Application>
  <PresentationFormat>Широкоэкранный</PresentationFormat>
  <Paragraphs>259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等线</vt:lpstr>
      <vt:lpstr>SimSun</vt:lpstr>
      <vt:lpstr>Arial</vt:lpstr>
      <vt:lpstr>ArialMT</vt:lpstr>
      <vt:lpstr>Calibri</vt:lpstr>
      <vt:lpstr>Calibri Light</vt:lpstr>
      <vt:lpstr>Calibri-Bold</vt:lpstr>
      <vt:lpstr>Roboto</vt:lpstr>
      <vt:lpstr>Times New Roman</vt:lpstr>
      <vt:lpstr>Wingdings 2</vt:lpstr>
      <vt:lpstr>Wingdings-Regular</vt:lpstr>
      <vt:lpstr>1_Тема Office</vt:lpstr>
      <vt:lpstr>2_Тема Office</vt:lpstr>
      <vt:lpstr>Рама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Исходные и достигнутые данные</vt:lpstr>
      <vt:lpstr>В процессе реализации проекта выявлены проблемы в работе Областного наркодиспансера:</vt:lpstr>
      <vt:lpstr>ПРОЕКТ № 2</vt:lpstr>
      <vt:lpstr>Презентация PowerPoint</vt:lpstr>
      <vt:lpstr>ПРОЕКТ № 2</vt:lpstr>
      <vt:lpstr>ПРОЕКТ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Реабилитационная работа</vt:lpstr>
      <vt:lpstr>Лечение наркологических пациентов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nd nd39</dc:creator>
  <cp:lastModifiedBy>Microsoft Office User</cp:lastModifiedBy>
  <cp:revision>65</cp:revision>
  <cp:lastPrinted>2019-07-27T06:50:33Z</cp:lastPrinted>
  <dcterms:created xsi:type="dcterms:W3CDTF">2019-06-28T06:23:33Z</dcterms:created>
  <dcterms:modified xsi:type="dcterms:W3CDTF">2019-07-27T07:54:38Z</dcterms:modified>
</cp:coreProperties>
</file>