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86" r:id="rId4"/>
    <p:sldId id="299" r:id="rId5"/>
    <p:sldId id="298" r:id="rId6"/>
    <p:sldId id="304" r:id="rId7"/>
    <p:sldId id="289" r:id="rId8"/>
    <p:sldId id="288" r:id="rId9"/>
    <p:sldId id="300" r:id="rId10"/>
    <p:sldId id="309" r:id="rId11"/>
    <p:sldId id="285" r:id="rId12"/>
    <p:sldId id="290" r:id="rId13"/>
    <p:sldId id="310" r:id="rId14"/>
    <p:sldId id="296" r:id="rId15"/>
    <p:sldId id="297" r:id="rId16"/>
    <p:sldId id="291" r:id="rId17"/>
    <p:sldId id="292" r:id="rId18"/>
    <p:sldId id="301" r:id="rId19"/>
    <p:sldId id="315" r:id="rId20"/>
    <p:sldId id="303" r:id="rId21"/>
    <p:sldId id="316" r:id="rId22"/>
    <p:sldId id="317" r:id="rId23"/>
    <p:sldId id="302" r:id="rId24"/>
    <p:sldId id="29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444" autoAdjust="0"/>
  </p:normalViewPr>
  <p:slideViewPr>
    <p:cSldViewPr>
      <p:cViewPr varScale="1">
        <p:scale>
          <a:sx n="114" d="100"/>
          <a:sy n="114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53AF9-01C3-4B66-BEC1-F3BB71EC2B65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7DC8C-4922-4425-AF49-11F38DA8D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2558-7DDF-4CCE-B456-2F15BF0173D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2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сегодняшний день нет стандарта в понятие кривой обучения для УРС</a:t>
            </a:r>
          </a:p>
          <a:p>
            <a:r>
              <a:rPr lang="ru-RU" dirty="0"/>
              <a:t>данное понятие, априори, пришло в урологии из онкологии, где критериями достижения «плато» было получение </a:t>
            </a:r>
            <a:r>
              <a:rPr lang="ru-RU" dirty="0" err="1"/>
              <a:t>безрецидивной</a:t>
            </a:r>
            <a:r>
              <a:rPr lang="ru-RU" dirty="0"/>
              <a:t> выживаемости </a:t>
            </a:r>
          </a:p>
          <a:p>
            <a:r>
              <a:rPr lang="ru-RU" dirty="0"/>
              <a:t>Поскольку нет четких рамок по данным исследования проведенного Мирка </a:t>
            </a:r>
            <a:r>
              <a:rPr lang="ru-RU" dirty="0" err="1"/>
              <a:t>Ботока</a:t>
            </a:r>
            <a:r>
              <a:rPr lang="ru-RU" dirty="0"/>
              <a:t> плато для УРС достигается после 50 операций, с чем согласна и ЕАУ.</a:t>
            </a:r>
          </a:p>
          <a:p>
            <a:r>
              <a:rPr lang="ru-RU" dirty="0"/>
              <a:t>Принятыми параметрами освоения данной методики принято считать </a:t>
            </a:r>
            <a:r>
              <a:rPr lang="en-US" dirty="0"/>
              <a:t>SFR</a:t>
            </a:r>
            <a:r>
              <a:rPr lang="ru-RU" dirty="0"/>
              <a:t>, время операции, количество осложнений </a:t>
            </a:r>
          </a:p>
          <a:p>
            <a:r>
              <a:rPr lang="ru-RU" dirty="0"/>
              <a:t>Какую модель избрать для уплощения криво обучения </a:t>
            </a:r>
          </a:p>
          <a:p>
            <a:r>
              <a:rPr lang="ru-RU" dirty="0"/>
              <a:t>Тренинг центр (Муляжи </a:t>
            </a:r>
            <a:r>
              <a:rPr lang="en-US" dirty="0"/>
              <a:t>VR</a:t>
            </a:r>
            <a:r>
              <a:rPr lang="ru-RU" dirty="0"/>
              <a:t>), животные модели или ментор? Исследование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46B3C-661E-4543-AB8B-2F7D17DA40B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8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чт.08.08.2019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t="-274" b="-1"/>
          <a:stretch/>
        </p:blipFill>
        <p:spPr>
          <a:xfrm>
            <a:off x="0" y="-43629"/>
            <a:ext cx="9186819" cy="6903898"/>
          </a:xfrm>
          <a:prstGeom prst="rect">
            <a:avLst/>
          </a:prstGeom>
        </p:spPr>
      </p:pic>
      <p:sp>
        <p:nvSpPr>
          <p:cNvPr id="10" name="Trapezoid 3"/>
          <p:cNvSpPr/>
          <p:nvPr/>
        </p:nvSpPr>
        <p:spPr>
          <a:xfrm>
            <a:off x="-69516" y="-13973"/>
            <a:ext cx="3201355" cy="6899357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795" h="5143500">
                <a:moveTo>
                  <a:pt x="0" y="5128510"/>
                </a:moveTo>
                <a:cubicBezTo>
                  <a:pt x="3923" y="3419528"/>
                  <a:pt x="7847" y="1710547"/>
                  <a:pt x="11770" y="1565"/>
                </a:cubicBezTo>
                <a:lnTo>
                  <a:pt x="4106795" y="0"/>
                </a:lnTo>
                <a:lnTo>
                  <a:pt x="2436527" y="5143500"/>
                </a:lnTo>
                <a:lnTo>
                  <a:pt x="0" y="5128510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381146"/>
            <a:ext cx="4370432" cy="3090066"/>
          </a:xfrm>
          <a:prstGeom prst="rect">
            <a:avLst/>
          </a:prstGeom>
        </p:spPr>
      </p:pic>
      <p:sp>
        <p:nvSpPr>
          <p:cNvPr id="7" name="Rectangle 167"/>
          <p:cNvSpPr>
            <a:spLocks noChangeArrowheads="1"/>
          </p:cNvSpPr>
          <p:nvPr/>
        </p:nvSpPr>
        <p:spPr bwMode="auto">
          <a:xfrm>
            <a:off x="3529288" y="5013176"/>
            <a:ext cx="5288692" cy="116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Безруков Евгений Алексеевич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д.м.н., профессор, </a:t>
            </a:r>
          </a:p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урологическим отделением  </a:t>
            </a:r>
          </a:p>
          <a:p>
            <a:pPr algn="r"/>
            <a:endParaRPr lang="es-E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420888"/>
            <a:ext cx="5904656" cy="2592288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Нестандартные приемы непрерывного медицинского образования</a:t>
            </a: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2987823" y="6027105"/>
            <a:ext cx="2952328" cy="116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Калининград - 2019</a:t>
            </a:r>
          </a:p>
          <a:p>
            <a:pPr algn="r"/>
            <a:endParaRPr lang="es-E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4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68960"/>
            <a:ext cx="5040560" cy="2111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/>
              <a:t>«по горизонтали»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3059169"/>
            <a:ext cx="4479311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«по вертикали»</a:t>
            </a:r>
          </a:p>
          <a:p>
            <a:pPr marL="0" indent="0">
              <a:buFont typeface="Arial" pitchFamily="34" charset="0"/>
              <a:buNone/>
            </a:pPr>
            <a:r>
              <a:rPr lang="ru-RU" dirty="0"/>
              <a:t> 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493393">
            <a:off x="2102869" y="1327934"/>
            <a:ext cx="384633" cy="159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966928">
            <a:off x="6315209" y="1311857"/>
            <a:ext cx="372429" cy="1647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5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«по горизонтали»:</a:t>
            </a:r>
          </a:p>
          <a:p>
            <a:pPr marL="0" indent="0">
              <a:buNone/>
            </a:pPr>
            <a:r>
              <a:rPr lang="ru-RU" dirty="0"/>
              <a:t> принцип распределения:</a:t>
            </a:r>
          </a:p>
          <a:p>
            <a:pPr>
              <a:buFontTx/>
              <a:buChar char="-"/>
            </a:pPr>
            <a:r>
              <a:rPr lang="ru-RU" dirty="0"/>
              <a:t>Одно ЛПУ (начальник-подопечный, кадровик-подопечный, коллега-подопечный)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6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917032"/>
          </a:xfrm>
        </p:spPr>
        <p:txBody>
          <a:bodyPr>
            <a:noAutofit/>
          </a:bodyPr>
          <a:lstStyle/>
          <a:p>
            <a:r>
              <a:rPr lang="ru-RU" sz="2400" dirty="0"/>
              <a:t>организация и проведение работы по оказанию помощи молодым специалистам в становлении индивидуальных профессиональных навыков, овладении нормами медицинской этики и деонтологии, повышении общеобразовательного и культурного уровня, привлечению к участию в общественной жизни медицинской организации</a:t>
            </a:r>
          </a:p>
          <a:p>
            <a:r>
              <a:rPr lang="ru-RU" sz="2400" dirty="0"/>
              <a:t>воспитание молодых специалистов на примерах работы лучших работников медицинской организации, использование личного примера наставника в воспитании молодых специалистов</a:t>
            </a:r>
          </a:p>
          <a:p>
            <a:r>
              <a:rPr lang="ru-RU" sz="2400" dirty="0"/>
              <a:t>ознакомление с историей медицинской организации, этапами ее деятельности, задачами по оказанию медицинской помощи населению</a:t>
            </a:r>
          </a:p>
        </p:txBody>
      </p:sp>
    </p:spTree>
    <p:extLst>
      <p:ext uri="{BB962C8B-B14F-4D97-AF65-F5344CB8AC3E}">
        <p14:creationId xmlns:p14="http://schemas.microsoft.com/office/powerpoint/2010/main" val="132850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281" y="2060848"/>
            <a:ext cx="8229600" cy="3917032"/>
          </a:xfrm>
        </p:spPr>
        <p:txBody>
          <a:bodyPr>
            <a:noAutofit/>
          </a:bodyPr>
          <a:lstStyle/>
          <a:p>
            <a:r>
              <a:rPr lang="ru-RU" sz="2800" dirty="0"/>
              <a:t>вовлечение молодых специалистов в выполнение научно-практической работы</a:t>
            </a:r>
          </a:p>
          <a:p>
            <a:r>
              <a:rPr lang="ru-RU" sz="2800" dirty="0"/>
              <a:t>формирование у молодых специалистов высокой ответственности за выполняемую работу, стремления к постоянному совершенствованию, изучению и внедрению в практику новых современных методов профилактики, диагностики и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65671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Трудности наставничества </a:t>
            </a:r>
            <a:br>
              <a:rPr lang="ru-RU" dirty="0"/>
            </a:br>
            <a:r>
              <a:rPr lang="ru-RU" dirty="0"/>
              <a:t>«по горизонтали»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41" y="1484784"/>
            <a:ext cx="8229600" cy="482453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700" b="1" dirty="0"/>
              <a:t>Кодекс профессиональной этики врача РФ</a:t>
            </a:r>
          </a:p>
          <a:p>
            <a:pPr marL="0" indent="0">
              <a:buNone/>
            </a:pPr>
            <a:r>
              <a:rPr lang="ru-RU" sz="5100" dirty="0"/>
              <a:t>Принят Первым национальным съездом врачей Российской Федерации (г. Москва, 5 октября 2012 г.)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СТАТЬЯ 34</a:t>
            </a:r>
          </a:p>
          <a:p>
            <a:r>
              <a:rPr lang="ru-RU" sz="2900" dirty="0"/>
              <a:t>При оказании медицинской помощи врач должен руководствоваться исключительно интересами пациента, знаниями современных методов и технологий лечения с доказанной клинической эффективностью и личным опытом.</a:t>
            </a:r>
          </a:p>
          <a:p>
            <a:r>
              <a:rPr lang="ru-RU" sz="3500" b="1" i="1" dirty="0"/>
              <a:t>При возникновении профессиональных затруднений врач обязан обратиться за помощью к коллегам, а также оказать помощь коллегам, обратившимся к нему.</a:t>
            </a:r>
            <a:endParaRPr lang="ru-RU" sz="2900" b="1" i="1" dirty="0"/>
          </a:p>
          <a:p>
            <a:pPr marL="0" indent="0">
              <a:buNone/>
            </a:pPr>
            <a:r>
              <a:rPr lang="ru-RU" sz="2900" dirty="0"/>
              <a:t>СТАТЬЯ 43</a:t>
            </a:r>
          </a:p>
          <a:p>
            <a:r>
              <a:rPr lang="ru-RU" sz="3400" b="1" i="1" dirty="0"/>
              <a:t>Врач обязан охранять честь и благородные традиции медицинского сообщества. Врачи должны относиться друг к другу с уважением и доброжелательно, быть готовыми бескорыстно передавать свой опыт и знания.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4941168"/>
            <a:ext cx="8723312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200" b="1" dirty="0">
                <a:solidFill>
                  <a:srgbClr val="FF0000"/>
                </a:solidFill>
              </a:rPr>
              <a:t>Проблемы: </a:t>
            </a:r>
          </a:p>
          <a:p>
            <a:pPr>
              <a:buFontTx/>
              <a:buChar char="-"/>
            </a:pPr>
            <a:r>
              <a:rPr lang="ru-RU" sz="5200" b="1" dirty="0">
                <a:solidFill>
                  <a:srgbClr val="FF0000"/>
                </a:solidFill>
              </a:rPr>
              <a:t>нежелание опытных специалистов делиться знаниями, а тем более умениями</a:t>
            </a:r>
          </a:p>
          <a:p>
            <a:pPr>
              <a:buFontTx/>
              <a:buChar char="-"/>
            </a:pPr>
            <a:r>
              <a:rPr lang="ru-RU" sz="5200" b="1" dirty="0">
                <a:solidFill>
                  <a:srgbClr val="FF0000"/>
                </a:solidFill>
              </a:rPr>
              <a:t>низкая мотивация наставничества</a:t>
            </a:r>
          </a:p>
          <a:p>
            <a:pPr>
              <a:buFontTx/>
              <a:buChar char="-"/>
            </a:pPr>
            <a:r>
              <a:rPr lang="ru-RU" sz="5200" b="1" dirty="0">
                <a:solidFill>
                  <a:srgbClr val="FF0000"/>
                </a:solidFill>
              </a:rPr>
              <a:t>дефицит квалифицированных кадров (наставников)</a:t>
            </a:r>
          </a:p>
          <a:p>
            <a:r>
              <a:rPr lang="ru-RU" sz="5200" b="1" dirty="0">
                <a:solidFill>
                  <a:srgbClr val="FF0000"/>
                </a:solidFill>
              </a:rPr>
              <a:t>прочее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0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«по вертикали»:</a:t>
            </a:r>
          </a:p>
          <a:p>
            <a:pPr marL="0" indent="0">
              <a:buNone/>
            </a:pPr>
            <a:r>
              <a:rPr lang="ru-RU" dirty="0"/>
              <a:t> - взаимодействие ЛПУ регионов и ЛПУ федеральных центров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80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Ноябрь 2018 года подписание договора о сотрудничестве между Первым МГМУ </a:t>
            </a:r>
            <a:r>
              <a:rPr lang="ru-RU" dirty="0" err="1"/>
              <a:t>им.И.М.Сеченова</a:t>
            </a:r>
            <a:r>
              <a:rPr lang="ru-RU" dirty="0"/>
              <a:t> и министерством здравоохранения Калининградской области</a:t>
            </a:r>
          </a:p>
          <a:p>
            <a:r>
              <a:rPr lang="ru-RU" dirty="0"/>
              <a:t>взаимодействие по научным, учебным, и, конечно, лечебным вопросам. </a:t>
            </a:r>
          </a:p>
          <a:p>
            <a:r>
              <a:rPr lang="ru-RU" dirty="0"/>
              <a:t>Урология – первая </a:t>
            </a:r>
            <a:r>
              <a:rPr lang="ru-RU" dirty="0" err="1"/>
              <a:t>специализация,которую</a:t>
            </a:r>
            <a:r>
              <a:rPr lang="ru-RU" dirty="0"/>
              <a:t> стал курировать Первый МГМУ им. И.М. Сеченова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Пилотный проект «вертикального»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313771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Пилотный проект «вертикального»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ежедневные </a:t>
            </a:r>
            <a:r>
              <a:rPr lang="ru-RU" dirty="0" err="1"/>
              <a:t>видеоселекторные</a:t>
            </a:r>
            <a:r>
              <a:rPr lang="ru-RU" dirty="0"/>
              <a:t> совещания, включающие:</a:t>
            </a:r>
          </a:p>
          <a:p>
            <a:pPr>
              <a:buFontTx/>
              <a:buChar char="-"/>
            </a:pPr>
            <a:r>
              <a:rPr lang="ru-RU" dirty="0"/>
              <a:t>«наставник» из федерального центра, </a:t>
            </a:r>
          </a:p>
          <a:p>
            <a:pPr>
              <a:buFontTx/>
              <a:buChar char="-"/>
            </a:pPr>
            <a:r>
              <a:rPr lang="ru-RU" dirty="0"/>
              <a:t>главный специалист региона,</a:t>
            </a:r>
          </a:p>
          <a:p>
            <a:pPr>
              <a:buFontTx/>
              <a:buChar char="-"/>
            </a:pPr>
            <a:r>
              <a:rPr lang="ru-RU" dirty="0"/>
              <a:t>руководители урологических отделений регионов </a:t>
            </a:r>
          </a:p>
          <a:p>
            <a:r>
              <a:rPr lang="ru-RU" dirty="0"/>
              <a:t>Обучение специалистов в регионе, путем проведения «мастер-классов» в ЛПУ региона командой специалистов федерального центра. </a:t>
            </a:r>
          </a:p>
          <a:p>
            <a:r>
              <a:rPr lang="ru-RU" dirty="0"/>
              <a:t>Тематическое усовершенствование специалистов региона в федеральном центре (университетской клинике</a:t>
            </a:r>
            <a:r>
              <a:rPr lang="ru-RU"/>
              <a:t>) строго согласно </a:t>
            </a:r>
            <a:r>
              <a:rPr lang="ru-RU" dirty="0"/>
              <a:t>потребностям региональной медицины</a:t>
            </a:r>
          </a:p>
        </p:txBody>
      </p:sp>
    </p:spTree>
    <p:extLst>
      <p:ext uri="{BB962C8B-B14F-4D97-AF65-F5344CB8AC3E}">
        <p14:creationId xmlns:p14="http://schemas.microsoft.com/office/powerpoint/2010/main" val="20986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Пилотный проект «вертикального»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ежедневные </a:t>
            </a:r>
            <a:r>
              <a:rPr lang="ru-RU" dirty="0" err="1"/>
              <a:t>видеоселекторные</a:t>
            </a:r>
            <a:r>
              <a:rPr lang="ru-RU" dirty="0"/>
              <a:t> совещания, включающие:</a:t>
            </a:r>
          </a:p>
          <a:p>
            <a:pPr>
              <a:buFontTx/>
              <a:buChar char="-"/>
            </a:pPr>
            <a:r>
              <a:rPr lang="ru-RU" dirty="0"/>
              <a:t>«наставник» из федерального центра, </a:t>
            </a:r>
          </a:p>
          <a:p>
            <a:pPr>
              <a:buFontTx/>
              <a:buChar char="-"/>
            </a:pPr>
            <a:r>
              <a:rPr lang="ru-RU" dirty="0"/>
              <a:t>главный специалист региона,</a:t>
            </a:r>
          </a:p>
          <a:p>
            <a:pPr>
              <a:buFontTx/>
              <a:buChar char="-"/>
            </a:pPr>
            <a:r>
              <a:rPr lang="ru-RU" dirty="0"/>
              <a:t>руководители урологических отделений регионов</a:t>
            </a:r>
          </a:p>
          <a:p>
            <a:pPr>
              <a:buFontTx/>
              <a:buChar char="-"/>
            </a:pPr>
            <a:r>
              <a:rPr lang="ru-RU" dirty="0"/>
              <a:t>Министр здравоохранения</a:t>
            </a:r>
          </a:p>
          <a:p>
            <a:pPr>
              <a:buFontTx/>
              <a:buChar char="-"/>
            </a:pPr>
            <a:r>
              <a:rPr lang="ru-RU" dirty="0"/>
              <a:t>(главные врачи ЛПУ) </a:t>
            </a:r>
          </a:p>
        </p:txBody>
      </p:sp>
    </p:spTree>
    <p:extLst>
      <p:ext uri="{BB962C8B-B14F-4D97-AF65-F5344CB8AC3E}">
        <p14:creationId xmlns:p14="http://schemas.microsoft.com/office/powerpoint/2010/main" val="33077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Видеоселекторные</a:t>
            </a:r>
            <a:r>
              <a:rPr lang="ru-RU" dirty="0"/>
              <a:t> совещания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Анализ ежедневной оперативной деятельности подразделений</a:t>
            </a:r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ru-RU" sz="2800" dirty="0"/>
              <a:t>2018 год (80% </a:t>
            </a:r>
            <a:r>
              <a:rPr lang="ru-RU" sz="2800" dirty="0" err="1"/>
              <a:t>нефрэктомия</a:t>
            </a:r>
            <a:r>
              <a:rPr lang="ru-RU" sz="2800" dirty="0"/>
              <a:t> при опухоли почки)</a:t>
            </a:r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ru-RU" sz="2800" dirty="0"/>
              <a:t>2019 год (60% резекция почки при опухоли почки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ru-RU" sz="2800" dirty="0"/>
              <a:t>Анализ осложнений</a:t>
            </a:r>
          </a:p>
          <a:p>
            <a:r>
              <a:rPr lang="ru-RU" sz="2800" dirty="0"/>
              <a:t>Обсуждение современных тенденций в урологии (изменение лечебно-диагностических парадигм)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912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Видеоселекторные</a:t>
            </a:r>
            <a:r>
              <a:rPr lang="ru-RU" dirty="0"/>
              <a:t> совещания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92402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dirty="0"/>
              <a:t>Основная цель управления здравоохранения  - снижение потерь общества от заболеваемости, инвалидности и смертности</a:t>
            </a:r>
          </a:p>
          <a:p>
            <a:r>
              <a:rPr lang="ru-RU" dirty="0"/>
              <a:t> Для достижения указанной цели необходима эффективная деятельность, как всей системы здравоохранения, так и каждой отдельно взятой медицинской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92828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Пилотный проект «вертикального»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Тематическое усовершенствование специалистов региона в федеральном центре (университетской клинике) строго согласно потребностям регионального здравоохранения</a:t>
            </a:r>
          </a:p>
          <a:p>
            <a:r>
              <a:rPr lang="ru-RU" sz="2400" dirty="0"/>
              <a:t>Постоянная поддержка специалистов после прохождения курса тематического усовершенствования</a:t>
            </a:r>
            <a:r>
              <a:rPr lang="en-US" sz="2400" dirty="0"/>
              <a:t> </a:t>
            </a:r>
            <a:r>
              <a:rPr lang="ru-RU" sz="2400" dirty="0"/>
              <a:t>(включая </a:t>
            </a:r>
            <a:r>
              <a:rPr lang="ru-RU" sz="2400" dirty="0" err="1"/>
              <a:t>интраоперационные</a:t>
            </a:r>
            <a:r>
              <a:rPr lang="ru-RU" sz="2400" dirty="0"/>
              <a:t> «</a:t>
            </a:r>
            <a:r>
              <a:rPr lang="en-US" sz="2400" dirty="0"/>
              <a:t>on-line</a:t>
            </a:r>
            <a:r>
              <a:rPr lang="ru-RU" sz="2400" dirty="0"/>
              <a:t>» консультации) </a:t>
            </a:r>
            <a:r>
              <a:rPr lang="en-US" sz="4000" dirty="0"/>
              <a:t>NB!!!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9501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Пилотный проект «вертикального»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Январь 2019 года монтаж и инсталляция оборудования для контактной лазерной </a:t>
            </a:r>
            <a:r>
              <a:rPr lang="ru-RU" sz="2400" dirty="0" err="1"/>
              <a:t>уретеролитотрипсии</a:t>
            </a:r>
            <a:r>
              <a:rPr lang="ru-RU" sz="2400" dirty="0"/>
              <a:t> (КУЛТ) (</a:t>
            </a:r>
            <a:r>
              <a:rPr lang="en-US" sz="2400" dirty="0"/>
              <a:t>n=10)</a:t>
            </a:r>
            <a:endParaRPr lang="ru-RU" sz="2400" dirty="0"/>
          </a:p>
          <a:p>
            <a:r>
              <a:rPr lang="ru-RU" sz="2400" dirty="0"/>
              <a:t> февраль 2019 года – обучение специалистов БСМП (</a:t>
            </a:r>
            <a:r>
              <a:rPr lang="ru-RU" sz="2400" dirty="0" err="1"/>
              <a:t>г.Калиниград</a:t>
            </a:r>
            <a:r>
              <a:rPr lang="ru-RU" sz="2400" dirty="0"/>
              <a:t>) в клинике урологии ПГМУ </a:t>
            </a:r>
            <a:r>
              <a:rPr lang="ru-RU" sz="2400" dirty="0" err="1"/>
              <a:t>им.И.М.Сеченова</a:t>
            </a:r>
            <a:r>
              <a:rPr lang="ru-RU" sz="2400" dirty="0"/>
              <a:t> по КУЛТ</a:t>
            </a:r>
          </a:p>
          <a:p>
            <a:r>
              <a:rPr lang="ru-RU" sz="2400" dirty="0"/>
              <a:t> март – июль 2019 (</a:t>
            </a:r>
            <a:r>
              <a:rPr lang="en-US" sz="2400" dirty="0"/>
              <a:t>n</a:t>
            </a:r>
            <a:r>
              <a:rPr lang="ru-RU" sz="2400" dirty="0"/>
              <a:t>=65)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417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B51A3-DA0A-7744-81E6-13608D87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53" y="548680"/>
            <a:ext cx="4342247" cy="798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B04C9E-DAB0-1242-9DE6-9E863BF33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38" t="33045" b="55787"/>
          <a:stretch/>
        </p:blipFill>
        <p:spPr>
          <a:xfrm>
            <a:off x="7020272" y="648071"/>
            <a:ext cx="1892690" cy="726924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53800E-9C68-DB4E-B4F6-F3067276F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66" r="45228" b="55787"/>
          <a:stretch/>
        </p:blipFill>
        <p:spPr>
          <a:xfrm>
            <a:off x="5076056" y="948167"/>
            <a:ext cx="2112930" cy="43263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3FD64A-F293-314D-A7E3-9AF3E54BEEA8}"/>
              </a:ext>
            </a:extLst>
          </p:cNvPr>
          <p:cNvCxnSpPr>
            <a:cxnSpLocks/>
          </p:cNvCxnSpPr>
          <p:nvPr/>
        </p:nvCxnSpPr>
        <p:spPr>
          <a:xfrm>
            <a:off x="5985505" y="1164484"/>
            <a:ext cx="2694709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A43454-D057-F94E-8259-BCBC34EB68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974"/>
          <a:stretch/>
        </p:blipFill>
        <p:spPr>
          <a:xfrm>
            <a:off x="187546" y="1772816"/>
            <a:ext cx="4360664" cy="8283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0E1382-BB9B-6A48-ACA5-D353089BF7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" t="87179" r="-286" b="558"/>
          <a:stretch/>
        </p:blipFill>
        <p:spPr>
          <a:xfrm>
            <a:off x="3837722" y="2426540"/>
            <a:ext cx="4987541" cy="828304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73CDFEF-51CC-944C-9DCC-024E0B8ED8B6}"/>
              </a:ext>
            </a:extLst>
          </p:cNvPr>
          <p:cNvCxnSpPr>
            <a:cxnSpLocks/>
          </p:cNvCxnSpPr>
          <p:nvPr/>
        </p:nvCxnSpPr>
        <p:spPr>
          <a:xfrm>
            <a:off x="5148064" y="2924944"/>
            <a:ext cx="295132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0C305D67-C098-8346-81FA-59EFC9422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21201"/>
              </p:ext>
            </p:extLst>
          </p:nvPr>
        </p:nvGraphicFramePr>
        <p:xfrm>
          <a:off x="467546" y="3680006"/>
          <a:ext cx="8340976" cy="270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801">
                  <a:extLst>
                    <a:ext uri="{9D8B030D-6E8A-4147-A177-3AD203B41FA5}">
                      <a16:colId xmlns:a16="http://schemas.microsoft.com/office/drawing/2014/main" val="666050449"/>
                    </a:ext>
                  </a:extLst>
                </a:gridCol>
                <a:gridCol w="1818709">
                  <a:extLst>
                    <a:ext uri="{9D8B030D-6E8A-4147-A177-3AD203B41FA5}">
                      <a16:colId xmlns:a16="http://schemas.microsoft.com/office/drawing/2014/main" val="1603873058"/>
                    </a:ext>
                  </a:extLst>
                </a:gridCol>
                <a:gridCol w="1553917">
                  <a:extLst>
                    <a:ext uri="{9D8B030D-6E8A-4147-A177-3AD203B41FA5}">
                      <a16:colId xmlns:a16="http://schemas.microsoft.com/office/drawing/2014/main" val="3350669929"/>
                    </a:ext>
                  </a:extLst>
                </a:gridCol>
                <a:gridCol w="1853549">
                  <a:extLst>
                    <a:ext uri="{9D8B030D-6E8A-4147-A177-3AD203B41FA5}">
                      <a16:colId xmlns:a16="http://schemas.microsoft.com/office/drawing/2014/main" val="615107773"/>
                    </a:ext>
                  </a:extLst>
                </a:gridCol>
              </a:tblGrid>
              <a:tr h="540264"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операций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N-</a:t>
                      </a:r>
                      <a:r>
                        <a:rPr lang="ru-RU" sz="1400" dirty="0"/>
                        <a:t>10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N-40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N-50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6620165"/>
                  </a:ext>
                </a:extLst>
              </a:tr>
              <a:tr h="540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SFR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4810811"/>
                  </a:ext>
                </a:extLst>
              </a:tr>
              <a:tr h="540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Среднее время (мин)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65 (35-95)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37 (29-41)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36 (25-41)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6423772"/>
                  </a:ext>
                </a:extLst>
              </a:tr>
              <a:tr h="540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Осложнения 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Clavien-Dindo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G-I</a:t>
                      </a:r>
                      <a:r>
                        <a:rPr lang="ru-RU" sz="1400" dirty="0"/>
                        <a:t>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G-I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G-I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595324"/>
                  </a:ext>
                </a:extLst>
              </a:tr>
              <a:tr h="540264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Средний размер камня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5,9±2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6,1±2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6,</a:t>
                      </a:r>
                      <a:r>
                        <a:rPr lang="ru-RU" sz="1400" dirty="0"/>
                        <a:t>3</a:t>
                      </a:r>
                      <a:r>
                        <a:rPr lang="en-US" sz="1400" dirty="0"/>
                        <a:t>±2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512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Пилотный проект «вертикального»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Обучение специалистов в регионе, путем проведения «мастер-классов» в ЛПУ региона командой специалистов федерального центра (2-3 раза в год)</a:t>
            </a:r>
          </a:p>
          <a:p>
            <a:r>
              <a:rPr lang="ru-RU" dirty="0"/>
              <a:t>Апрель 2019 проведен мастер-класс в БСМП (</a:t>
            </a:r>
            <a:r>
              <a:rPr lang="ru-RU" dirty="0" err="1"/>
              <a:t>лапароскопическая</a:t>
            </a:r>
            <a:r>
              <a:rPr lang="ru-RU" dirty="0"/>
              <a:t> резекция почки, </a:t>
            </a:r>
            <a:r>
              <a:rPr lang="ru-RU" dirty="0" err="1"/>
              <a:t>чрескожная</a:t>
            </a:r>
            <a:r>
              <a:rPr lang="ru-RU" dirty="0"/>
              <a:t> </a:t>
            </a:r>
            <a:r>
              <a:rPr lang="ru-RU" dirty="0" err="1"/>
              <a:t>нефролитотрипсия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872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Преимущества и перспективы </a:t>
            </a:r>
            <a:r>
              <a:rPr lang="ru-RU" dirty="0"/>
              <a:t>«вертикального»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Психологическая и юридическая «свобода» общения наставник-подопечный</a:t>
            </a:r>
          </a:p>
          <a:p>
            <a:r>
              <a:rPr lang="ru-RU" dirty="0"/>
              <a:t>Анализ ситуации руководством органов здравоохранения региона «он-лайн»</a:t>
            </a:r>
          </a:p>
          <a:p>
            <a:r>
              <a:rPr lang="ru-RU" dirty="0"/>
              <a:t>Независимый аудит практической работы по любой специальности в режиме «он-лайн»</a:t>
            </a:r>
          </a:p>
          <a:p>
            <a:r>
              <a:rPr lang="ru-RU" dirty="0"/>
              <a:t>Перманентный анализ осложнений и их профилактика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506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/>
              <a:t>Анализ пилотного проекта наставничества «по вертикали» позволяет  признать работу эффективной и целесообразной</a:t>
            </a:r>
          </a:p>
          <a:p>
            <a:r>
              <a:rPr lang="ru-RU" sz="2000" dirty="0"/>
              <a:t>Внедрение проекта позволяет:</a:t>
            </a:r>
          </a:p>
          <a:p>
            <a:pPr>
              <a:buFontTx/>
              <a:buChar char="-"/>
            </a:pPr>
            <a:r>
              <a:rPr lang="ru-RU" sz="2000" dirty="0"/>
              <a:t>ускорить внедрение новых лечебно-диагностических технологий</a:t>
            </a:r>
          </a:p>
          <a:p>
            <a:pPr>
              <a:buFontTx/>
              <a:buChar char="-"/>
            </a:pPr>
            <a:r>
              <a:rPr lang="ru-RU" sz="2000" dirty="0"/>
              <a:t>ускорить и улучшить подготовку кадров</a:t>
            </a:r>
          </a:p>
          <a:p>
            <a:pPr>
              <a:buFontTx/>
              <a:buChar char="-"/>
            </a:pPr>
            <a:r>
              <a:rPr lang="ru-RU" sz="2000" dirty="0"/>
              <a:t>снизить частоту осложнений при внедрении и освоении новых методов диагностики и лечения 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4048472"/>
            <a:ext cx="8229600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/>
              <a:t>	</a:t>
            </a:r>
            <a:r>
              <a:rPr lang="ru-RU" sz="2000" dirty="0"/>
              <a:t>Вопросы, требующие решения:</a:t>
            </a:r>
          </a:p>
          <a:p>
            <a:r>
              <a:rPr lang="ru-RU" sz="2000" dirty="0"/>
              <a:t>Формирование и мотивация института «наставников»</a:t>
            </a:r>
          </a:p>
          <a:p>
            <a:r>
              <a:rPr lang="ru-RU" sz="2000" dirty="0"/>
              <a:t>Юридическая обоснованность деятельности проекта</a:t>
            </a:r>
          </a:p>
          <a:p>
            <a:r>
              <a:rPr lang="ru-RU" sz="2000" dirty="0"/>
              <a:t>Заинтересованность регионов в реализации проекта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374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1752601"/>
            <a:ext cx="8229600" cy="298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Пути достижения :</a:t>
            </a:r>
          </a:p>
          <a:p>
            <a:pPr marL="0" indent="0">
              <a:buFont typeface="Arial" pitchFamily="34" charset="0"/>
              <a:buNone/>
            </a:pPr>
            <a:r>
              <a:rPr lang="ru-RU" dirty="0"/>
              <a:t> ‒ повышение доступности своевременной медицинской помощи, </a:t>
            </a:r>
          </a:p>
          <a:p>
            <a:pPr>
              <a:buFontTx/>
              <a:buChar char="-"/>
            </a:pPr>
            <a:r>
              <a:rPr lang="ru-RU" dirty="0"/>
              <a:t>повышение качества медицинской помощи, в том числе и высокотехнологической</a:t>
            </a:r>
          </a:p>
          <a:p>
            <a:pPr>
              <a:buFontTx/>
              <a:buChar char="-"/>
            </a:pPr>
            <a:r>
              <a:rPr lang="ru-RU" dirty="0"/>
              <a:t>стратегии развития квалифицированных кадровых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54484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38164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8000" dirty="0"/>
              <a:t>Современное общество заинтересовано в компетентных, профессионально мобильных специалистах, способных в короткое время овладевать новыми знаниями, умениями и навыками, быстро адаптировать свою профессиональную деятельность в соответствии с изменением содержания труда</a:t>
            </a:r>
            <a:endParaRPr lang="en-US" sz="16000" dirty="0"/>
          </a:p>
          <a:p>
            <a:endParaRPr lang="en-US" sz="16000" dirty="0"/>
          </a:p>
          <a:p>
            <a:r>
              <a:rPr lang="ru-RU" sz="8000" dirty="0"/>
              <a:t>Кадровая политика развитых стран направлена на</a:t>
            </a:r>
          </a:p>
          <a:p>
            <a:pPr>
              <a:buFontTx/>
              <a:buChar char="-"/>
            </a:pPr>
            <a:r>
              <a:rPr lang="ru-RU" sz="8000" dirty="0"/>
              <a:t>внедрение методов управления эффективностью имеющихся ресурсов,</a:t>
            </a:r>
          </a:p>
          <a:p>
            <a:pPr>
              <a:buFontTx/>
              <a:buChar char="-"/>
            </a:pPr>
            <a:r>
              <a:rPr lang="ru-RU" sz="8000" dirty="0"/>
              <a:t> усиление роли административных работников, </a:t>
            </a:r>
          </a:p>
          <a:p>
            <a:pPr>
              <a:buFontTx/>
              <a:buChar char="-"/>
            </a:pPr>
            <a:r>
              <a:rPr lang="ru-RU" sz="8000" dirty="0"/>
              <a:t>расширение функций среднего медицинского персонала,</a:t>
            </a:r>
          </a:p>
          <a:p>
            <a:pPr>
              <a:buFontTx/>
              <a:buChar char="-"/>
            </a:pPr>
            <a:r>
              <a:rPr lang="ru-RU" sz="8000" dirty="0"/>
              <a:t>подготовку специалистов в сфере общественного здравоохранения, </a:t>
            </a:r>
          </a:p>
          <a:p>
            <a:pPr>
              <a:buFontTx/>
              <a:buChar char="-"/>
            </a:pPr>
            <a:r>
              <a:rPr lang="ru-RU" sz="8000" dirty="0"/>
              <a:t>повышением требований к сфере подготовки и переподготовки кадров</a:t>
            </a:r>
            <a:br>
              <a:rPr lang="ru-RU" sz="4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0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Autofit/>
          </a:bodyPr>
          <a:lstStyle/>
          <a:p>
            <a:r>
              <a:rPr lang="ru-RU" sz="2400" b="1" dirty="0"/>
              <a:t>Указ Президента РФ от 7 мая 2012 г. N 601</a:t>
            </a:r>
            <a:br>
              <a:rPr lang="ru-RU" sz="2400" dirty="0"/>
            </a:br>
            <a:r>
              <a:rPr lang="ru-RU" sz="2400" b="1" dirty="0"/>
              <a:t>«Об основных направлениях совершенствования системы государственного управления»</a:t>
            </a:r>
          </a:p>
          <a:p>
            <a:pPr marL="0" indent="0">
              <a:buNone/>
            </a:pPr>
            <a:r>
              <a:rPr lang="ru-RU" sz="2400" b="1" dirty="0"/>
              <a:t>- </a:t>
            </a:r>
            <a:r>
              <a:rPr lang="ru-RU" sz="2400" dirty="0"/>
              <a:t>развитие института наставничества на государственной гражданской службе;</a:t>
            </a:r>
            <a:endParaRPr lang="ru-RU" sz="2400" b="1" dirty="0"/>
          </a:p>
          <a:p>
            <a:endParaRPr lang="ru-RU" sz="2400" b="1" dirty="0"/>
          </a:p>
          <a:p>
            <a:pPr marL="0" indent="0">
              <a:buNone/>
            </a:pPr>
            <a:br>
              <a:rPr lang="ru-RU" sz="2400" b="1" dirty="0"/>
            </a:b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360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725144"/>
            <a:ext cx="8229600" cy="2908920"/>
          </a:xfrm>
        </p:spPr>
        <p:txBody>
          <a:bodyPr>
            <a:normAutofit/>
          </a:bodyPr>
          <a:lstStyle/>
          <a:p>
            <a:r>
              <a:rPr lang="ru-RU" sz="2000" dirty="0"/>
              <a:t>"Наставничество никогда не уходило из здравоохранения - и из медицинского образования, и из практического здравоохранения. Это та отрасль, которая удержала наставничество", </a:t>
            </a:r>
          </a:p>
          <a:p>
            <a:pPr marL="0" indent="0">
              <a:buNone/>
            </a:pPr>
            <a:r>
              <a:rPr lang="ru-RU" sz="2000" dirty="0"/>
              <a:t>			В.И. Скворцова, министр здравоохранения РФ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1752601"/>
            <a:ext cx="8229600" cy="290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/>
              <a:t>13-15 февраля 2018 года проходил Форум "Наставник", </a:t>
            </a:r>
          </a:p>
          <a:p>
            <a:pPr>
              <a:buFontTx/>
              <a:buChar char="-"/>
            </a:pPr>
            <a:r>
              <a:rPr lang="ru-RU" sz="2000"/>
              <a:t>направлен на развитие профессиональной среды наставничества </a:t>
            </a:r>
          </a:p>
          <a:p>
            <a:pPr>
              <a:buFontTx/>
              <a:buChar char="-"/>
            </a:pPr>
            <a:r>
              <a:rPr lang="ru-RU" sz="2000"/>
              <a:t>объединил несколько тысяч наставников на предприятиях, представителей HR-департаментов крупнейших компаний, органов федеральной и региональной власти, а также сотрудников некоммерческих и образовательных учреждений</a:t>
            </a:r>
          </a:p>
          <a:p>
            <a:pPr>
              <a:buFontTx/>
              <a:buChar char="-"/>
            </a:pPr>
            <a:r>
              <a:rPr lang="ru-RU" sz="2000"/>
              <a:t>в феврале-марте 2018 года прошли окружные форумы "Наставник" в семи федеральных округах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894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3" name="AutoShape 2" descr="https://mail.rambler.ru/m/folder/INBOX/47272.2/raw/id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31938"/>
            <a:ext cx="3172840" cy="3481238"/>
          </a:xfrm>
          <a:prstGeom prst="rect">
            <a:avLst/>
          </a:prstGeom>
        </p:spPr>
      </p:pic>
      <p:sp>
        <p:nvSpPr>
          <p:cNvPr id="5" name="AutoShape 4" descr="https://mail.rambler.ru/m/folder/INBOX/47274.2/raw/id/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72357"/>
            <a:ext cx="237359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Определение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600" dirty="0"/>
              <a:t>Наставничество - общественное явление, направленное на совершенствование качества индивидуального обучения и приобретения профессиональных знаний и навыков молодых специалистов с высшим и средним медицинским и фармацевтическим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139959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>
            <a:noAutofit/>
          </a:bodyPr>
          <a:lstStyle/>
          <a:p>
            <a:r>
              <a:rPr lang="ru-RU" sz="1800" b="1" i="1" dirty="0"/>
              <a:t>Наставничество</a:t>
            </a:r>
            <a:r>
              <a:rPr lang="ru-RU" sz="1800" dirty="0"/>
              <a:t> - от старославянского словосочетания </a:t>
            </a:r>
            <a:r>
              <a:rPr lang="ru-RU" sz="1800" i="1" dirty="0"/>
              <a:t>наставлять на ум. Это </a:t>
            </a:r>
            <a:r>
              <a:rPr lang="ru-RU" sz="1800" dirty="0"/>
              <a:t>обучение специалиста теоретическим знаниям и практическим навыкам, позволяющим ему работать самостоятельно. Делает акцент на практическую часть. Более опытный сотрудник передает свои знания и навыки менее опытному.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i="1" dirty="0" err="1"/>
              <a:t>Коучинг</a:t>
            </a:r>
            <a:r>
              <a:rPr lang="ru-RU" sz="1800" dirty="0"/>
              <a:t>, происходящий от англ. </a:t>
            </a:r>
            <a:r>
              <a:rPr lang="en-US" sz="1800" dirty="0"/>
              <a:t>couching</a:t>
            </a:r>
            <a:r>
              <a:rPr lang="ru-RU" sz="1800" dirty="0"/>
              <a:t>, </a:t>
            </a:r>
            <a:r>
              <a:rPr lang="ru-RU" sz="1800" i="1" dirty="0" err="1"/>
              <a:t>тренерство</a:t>
            </a:r>
            <a:r>
              <a:rPr lang="ru-RU" sz="1800" dirty="0"/>
              <a:t>, направлен не столько на передачу знаний и выработку навыков, сколько на активизацию процессов самообучения и саморазвития. Происходит путем предоставления непрерывной обратной связи в процессе совместного анализа ситуаций и проблем.</a:t>
            </a:r>
            <a:br>
              <a:rPr lang="ru-RU" sz="1800" dirty="0"/>
            </a:br>
            <a:endParaRPr lang="ru-RU" sz="1800" dirty="0"/>
          </a:p>
          <a:p>
            <a:r>
              <a:rPr lang="ru-RU" sz="1800" b="1" i="1" dirty="0" err="1"/>
              <a:t>Менторство</a:t>
            </a:r>
            <a:r>
              <a:rPr lang="ru-RU" sz="1800" dirty="0"/>
              <a:t> происходит от собственного имени Ментор. </a:t>
            </a:r>
            <a:r>
              <a:rPr lang="ru-RU" sz="1800" dirty="0" err="1"/>
              <a:t>Менторство</a:t>
            </a:r>
            <a:r>
              <a:rPr lang="ru-RU" sz="1800" dirty="0"/>
              <a:t> сочетает в себе признаки </a:t>
            </a:r>
            <a:r>
              <a:rPr lang="ru-RU" sz="1800" dirty="0" err="1"/>
              <a:t>коучинга</a:t>
            </a:r>
            <a:r>
              <a:rPr lang="ru-RU" sz="1800" dirty="0"/>
              <a:t> и преподавательской деятельности. Тут также важна обратная связь, но добавляется хорошая теоретическая база. Ментор сначала рассказывает теорию, потом показывает пример, и только потом обучающийся выполняет задание и получает обратную связь.</a:t>
            </a: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71124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21017</TotalTime>
  <Words>1088</Words>
  <Application>Microsoft Office PowerPoint</Application>
  <PresentationFormat>Экран (4:3)</PresentationFormat>
  <Paragraphs>154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Нестандартные приемы непрерывного медицинского образования</vt:lpstr>
      <vt:lpstr>Актуальность </vt:lpstr>
      <vt:lpstr>Актуальность </vt:lpstr>
      <vt:lpstr>Актуальность </vt:lpstr>
      <vt:lpstr>Актуальность</vt:lpstr>
      <vt:lpstr>Актуальность</vt:lpstr>
      <vt:lpstr>Актуальность </vt:lpstr>
      <vt:lpstr>Определение </vt:lpstr>
      <vt:lpstr>Определение</vt:lpstr>
      <vt:lpstr>Формы наставничества</vt:lpstr>
      <vt:lpstr>Формы наставничества</vt:lpstr>
      <vt:lpstr>Принципы наставничества</vt:lpstr>
      <vt:lpstr>Принципы наставничества</vt:lpstr>
      <vt:lpstr>Трудности наставничества  «по горизонтали»</vt:lpstr>
      <vt:lpstr>Формы наставничества</vt:lpstr>
      <vt:lpstr>Пилотный проект «вертикального» наставничества</vt:lpstr>
      <vt:lpstr>Пилотный проект «вертикального» наставничества</vt:lpstr>
      <vt:lpstr>Пилотный проект «вертикального» наставничества</vt:lpstr>
      <vt:lpstr>Видеоселекторные совещания</vt:lpstr>
      <vt:lpstr>Пилотный проект «вертикального» наставничества</vt:lpstr>
      <vt:lpstr>Пилотный проект «вертикального» наставничества</vt:lpstr>
      <vt:lpstr>Презентация PowerPoint</vt:lpstr>
      <vt:lpstr>Пилотный проект «вертикального» наставничества</vt:lpstr>
      <vt:lpstr>Преимущества и перспективы «вертикального» наставничества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осваиваем роботическую простатэктомию</dc:title>
  <dc:creator>user</dc:creator>
  <cp:lastModifiedBy>Rash Kaz</cp:lastModifiedBy>
  <cp:revision>145</cp:revision>
  <dcterms:created xsi:type="dcterms:W3CDTF">2015-12-15T01:03:01Z</dcterms:created>
  <dcterms:modified xsi:type="dcterms:W3CDTF">2019-08-08T11:07:06Z</dcterms:modified>
</cp:coreProperties>
</file>